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0" r:id="rId2"/>
    <p:sldId id="261" r:id="rId3"/>
    <p:sldId id="282" r:id="rId4"/>
    <p:sldId id="289" r:id="rId5"/>
    <p:sldId id="281" r:id="rId6"/>
    <p:sldId id="269" r:id="rId7"/>
    <p:sldId id="278" r:id="rId8"/>
    <p:sldId id="277" r:id="rId9"/>
    <p:sldId id="291" r:id="rId10"/>
    <p:sldId id="257" r:id="rId11"/>
    <p:sldId id="280" r:id="rId12"/>
    <p:sldId id="302" r:id="rId13"/>
    <p:sldId id="306" r:id="rId14"/>
    <p:sldId id="295" r:id="rId15"/>
    <p:sldId id="300" r:id="rId16"/>
    <p:sldId id="305" r:id="rId17"/>
    <p:sldId id="301" r:id="rId18"/>
    <p:sldId id="298" r:id="rId19"/>
    <p:sldId id="297" r:id="rId20"/>
    <p:sldId id="307" r:id="rId21"/>
    <p:sldId id="299" r:id="rId22"/>
    <p:sldId id="296" r:id="rId23"/>
    <p:sldId id="312" r:id="rId24"/>
    <p:sldId id="310" r:id="rId25"/>
    <p:sldId id="311" r:id="rId26"/>
    <p:sldId id="308" r:id="rId27"/>
    <p:sldId id="309" r:id="rId28"/>
    <p:sldId id="303" r:id="rId29"/>
    <p:sldId id="292" r:id="rId3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FFCC00"/>
    <a:srgbClr val="FFFF66"/>
    <a:srgbClr val="669999"/>
    <a:srgbClr val="99CC00"/>
    <a:srgbClr val="CCFF99"/>
    <a:srgbClr val="FFFF33"/>
    <a:srgbClr val="CCFFFF"/>
    <a:srgbClr val="CC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97" autoAdjust="0"/>
    <p:restoredTop sz="89588" autoAdjust="0"/>
  </p:normalViewPr>
  <p:slideViewPr>
    <p:cSldViewPr>
      <p:cViewPr>
        <p:scale>
          <a:sx n="100" d="100"/>
          <a:sy n="100" d="100"/>
        </p:scale>
        <p:origin x="-162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47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81677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400" b="1">
                <a:cs typeface="Times New Roman" charset="0"/>
              </a:defRPr>
            </a:lvl1pPr>
          </a:lstStyle>
          <a:p>
            <a:r>
              <a:rPr lang="en-US"/>
              <a:t>AECL - OFFICIAL USE ONLY / </a:t>
            </a:r>
            <a:br>
              <a:rPr lang="en-US"/>
            </a:br>
            <a:r>
              <a:rPr lang="en-US"/>
              <a:t>À USAGE EXCLUSIF - EACL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3653A4-73C9-461F-A7B6-40C3AD43593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2774" name="Picture 6" descr="inside_BG2_logo_B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0398" y="8444230"/>
            <a:ext cx="2280002" cy="427699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58309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400" b="1">
                <a:cs typeface="Times New Roman" charset="0"/>
              </a:defRPr>
            </a:lvl1pPr>
          </a:lstStyle>
          <a:p>
            <a:r>
              <a:rPr lang="en-US"/>
              <a:t>AECL - OFFICIAL USE ONLY / </a:t>
            </a:r>
            <a:br>
              <a:rPr lang="en-US"/>
            </a:br>
            <a:r>
              <a:rPr lang="en-US"/>
              <a:t>À USAGE EXCLUSIF - EACL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B56083-326A-4688-93AC-51C4E8A48C8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2537" name="Picture 9" descr="inside_BG2_logo_BI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5707" y="8481352"/>
            <a:ext cx="2280003" cy="42769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CA" dirty="0" smtClean="0"/>
              <a:t>UNRESTRICTED / </a:t>
            </a:r>
            <a:br>
              <a:rPr lang="en-CA" dirty="0" smtClean="0"/>
            </a:br>
            <a:r>
              <a:rPr lang="en-CA" dirty="0" smtClean="0"/>
              <a:t>ILLIMITÉE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587725-D3A8-4574-A93A-C0FB8C61B865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6"/>
          <p:cNvSpPr txBox="1">
            <a:spLocks noGrp="1" noChangeArrowheads="1"/>
          </p:cNvSpPr>
          <p:nvPr/>
        </p:nvSpPr>
        <p:spPr bwMode="auto">
          <a:xfrm>
            <a:off x="1" y="8831264"/>
            <a:ext cx="373856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eaLnBrk="0" hangingPunct="0"/>
            <a:r>
              <a:rPr lang="en-US" sz="1400" b="1" dirty="0">
                <a:cs typeface="Times New Roman" pitchFamily="18" charset="0"/>
              </a:rPr>
              <a:t>PROTECTED - SENSITIVE / </a:t>
            </a:r>
            <a:br>
              <a:rPr lang="en-US" sz="1400" b="1" dirty="0">
                <a:cs typeface="Times New Roman" pitchFamily="18" charset="0"/>
              </a:rPr>
            </a:br>
            <a:r>
              <a:rPr lang="en-US" sz="1400" b="1" dirty="0">
                <a:cs typeface="Times New Roman" pitchFamily="18" charset="0"/>
              </a:rPr>
              <a:t>PROTÉGÉ - DÉLICAT</a:t>
            </a:r>
          </a:p>
        </p:txBody>
      </p:sp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971926" y="8831264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eaLnBrk="0" hangingPunct="0"/>
            <a:fld id="{3FF1F470-E413-4C91-B34B-6327E6B37744}" type="slidenum">
              <a:rPr lang="en-US" sz="1200"/>
              <a:pPr algn="r" eaLnBrk="0" hangingPunct="0"/>
              <a:t>7</a:t>
            </a:fld>
            <a:endParaRPr lang="en-US" sz="1200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AECL - OFFICIAL USE ONLY / </a:t>
            </a:r>
            <a:br>
              <a:rPr lang="en-US"/>
            </a:br>
            <a:r>
              <a:rPr lang="en-US"/>
              <a:t>À USAGE EXCLUSIF - EACL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8BDEC1-EECF-40CD-BEE1-8ACD4AF1AD67}" type="slidenum">
              <a:rPr lang="en-US"/>
              <a:pPr/>
              <a:t>10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6"/>
          <p:cNvSpPr txBox="1">
            <a:spLocks noGrp="1" noChangeArrowheads="1"/>
          </p:cNvSpPr>
          <p:nvPr/>
        </p:nvSpPr>
        <p:spPr bwMode="auto">
          <a:xfrm>
            <a:off x="0" y="8830658"/>
            <a:ext cx="3737968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51" tIns="46577" rIns="93151" bIns="46577" anchor="b"/>
          <a:lstStyle/>
          <a:p>
            <a:pPr eaLnBrk="0" hangingPunct="0"/>
            <a:r>
              <a:rPr lang="en-US" sz="1300" b="1" dirty="0">
                <a:cs typeface="Times New Roman" pitchFamily="18" charset="0"/>
              </a:rPr>
              <a:t>PROTECTED - SENSITIVE / </a:t>
            </a:r>
            <a:br>
              <a:rPr lang="en-US" sz="1300" b="1" dirty="0">
                <a:cs typeface="Times New Roman" pitchFamily="18" charset="0"/>
              </a:rPr>
            </a:br>
            <a:r>
              <a:rPr lang="en-US" sz="1300" b="1" dirty="0">
                <a:cs typeface="Times New Roman" pitchFamily="18" charset="0"/>
              </a:rPr>
              <a:t>PROTÉGÉ - DÉLICAT</a:t>
            </a:r>
          </a:p>
        </p:txBody>
      </p:sp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972258" y="8830658"/>
            <a:ext cx="3038144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51" tIns="46577" rIns="93151" bIns="46577" anchor="b"/>
          <a:lstStyle/>
          <a:p>
            <a:pPr algn="r" eaLnBrk="0" hangingPunct="0"/>
            <a:fld id="{CB4F04E9-9325-492E-B15F-06B18D18BA10}" type="slidenum">
              <a:rPr lang="en-US" sz="1200"/>
              <a:pPr algn="r" eaLnBrk="0" hangingPunct="0"/>
              <a:t>11</a:t>
            </a:fld>
            <a:endParaRPr lang="en-US" sz="1200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>
              <a:latin typeface="Arial" pitchFamily="34" charset="0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30313" y="717550"/>
            <a:ext cx="4686300" cy="35147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1049" y="4473337"/>
            <a:ext cx="5238715" cy="423965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25" tIns="49144" rIns="93525" bIns="49144"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7" name="Picture 13" descr="mainTitle_BG_nu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828800"/>
            <a:ext cx="7315200" cy="1143000"/>
          </a:xfrm>
          <a:effectLst>
            <a:outerShdw dist="35921" dir="2700000" algn="ctr" rotWithShape="0">
              <a:schemeClr val="tx1"/>
            </a:outerShdw>
          </a:effectLst>
        </p:spPr>
        <p:txBody>
          <a:bodyPr/>
          <a:lstStyle>
            <a:lvl1pPr>
              <a:defRPr sz="3400">
                <a:solidFill>
                  <a:srgbClr val="CC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76200" y="6477000"/>
            <a:ext cx="5791200" cy="3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AECL - OFFICIAL USE ONLY / À USAGE EXCLUSIF - EACL</a:t>
            </a:r>
          </a:p>
          <a:p>
            <a:endParaRPr lang="en-US"/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37013" y="3810000"/>
            <a:ext cx="4570412" cy="1295400"/>
          </a:xfrm>
        </p:spPr>
        <p:txBody>
          <a:bodyPr/>
          <a:lstStyle>
            <a:lvl1pPr marL="0" indent="57150">
              <a:buFont typeface="Times" pitchFamily="-3" charset="0"/>
              <a:buNone/>
              <a:defRPr>
                <a:solidFill>
                  <a:srgbClr val="CCFF66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374FB6-B2AF-4969-BFB8-9A639A56D7B9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DC6024-CBF2-4C4B-B2F0-A1B5677A8B43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371600"/>
            <a:ext cx="38862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38862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F5CC95E-2A5E-456B-ADA9-0166EE927600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24B273F-6CFE-4BD5-94AE-17C1A10606EA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70269CC-F9F9-4D24-A319-76247FE7BABE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1DCE52-7615-43BB-B4AE-9E245007A832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FA98A47-A763-4614-9007-C7B5B16099BC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062D02E-8370-4BCC-AF96-1986E9B83D1C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D0F4F6-C063-4592-80A7-3EC8A13DEAD4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"/>
            <a:ext cx="1981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"/>
            <a:ext cx="5791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0AC4B6-1DF7-4978-9113-5A921BC4B2EE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86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62000" y="1371600"/>
            <a:ext cx="3886200" cy="3962400"/>
          </a:xfrm>
        </p:spPr>
        <p:txBody>
          <a:bodyPr/>
          <a:lstStyle/>
          <a:p>
            <a:r>
              <a:rPr lang="en-US" smtClean="0"/>
              <a:t>Click icon to add clip art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00" y="1371600"/>
            <a:ext cx="38862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6200" y="6477000"/>
            <a:ext cx="60198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AECL - OFFICIAL USE ONLY / À USAGE EXCLUSIF - EACL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924800" y="6553200"/>
            <a:ext cx="1219200" cy="304800"/>
          </a:xfrm>
        </p:spPr>
        <p:txBody>
          <a:bodyPr/>
          <a:lstStyle>
            <a:lvl1pPr>
              <a:defRPr/>
            </a:lvl1pPr>
          </a:lstStyle>
          <a:p>
            <a:fld id="{57D1C83C-2225-405D-9B70-CAE345745750}" type="slidenum">
              <a:rPr lang="en-US"/>
              <a:pPr/>
              <a:t>‹#›</a:t>
            </a:fld>
            <a:endParaRPr lang="en-US" sz="1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line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0000"/>
              </a:lnSpc>
              <a:defRPr sz="3000"/>
            </a:lvl1pPr>
          </a:lstStyle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68313" y="1628775"/>
            <a:ext cx="8207375" cy="3887788"/>
          </a:xfrm>
        </p:spPr>
        <p:txBody>
          <a:bodyPr/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>
          <a:xfrm>
            <a:off x="914400" y="6356350"/>
            <a:ext cx="164147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March 10, 2011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B842-04D6-48E9-BB5B-696EEED8CF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371600"/>
            <a:ext cx="7924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3" name="Picture 9" descr="inside_BG2_logo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46925" y="6248400"/>
            <a:ext cx="1997075" cy="488950"/>
          </a:xfrm>
          <a:prstGeom prst="rect">
            <a:avLst/>
          </a:prstGeom>
          <a:noFill/>
        </p:spPr>
      </p:pic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" y="64770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cs typeface="Times New Roman" charset="0"/>
              </a:defRPr>
            </a:lvl1pPr>
          </a:lstStyle>
          <a:p>
            <a:r>
              <a:rPr lang="en-US"/>
              <a:t>AECL - OFFICIAL USE ONLY / À USAGE EXCLUSIF - EACL</a:t>
            </a:r>
          </a:p>
        </p:txBody>
      </p:sp>
      <p:pic>
        <p:nvPicPr>
          <p:cNvPr id="1047" name="Picture 23" descr="inside_BG2_logo_BIL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15150" y="6208713"/>
            <a:ext cx="2230438" cy="420687"/>
          </a:xfrm>
          <a:prstGeom prst="rect">
            <a:avLst/>
          </a:prstGeom>
          <a:noFill/>
        </p:spPr>
      </p:pic>
      <p:pic>
        <p:nvPicPr>
          <p:cNvPr id="1060" name="Picture 36" descr="inside_BG_nu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5588" cy="1179513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24800" y="6553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BD17B1AD-E79A-47C0-80DB-0716AC0F2943}" type="slidenum">
              <a:rPr lang="en-US"/>
              <a:pPr/>
              <a:t>‹#›</a:t>
            </a:fld>
            <a:endParaRPr lang="en-US" sz="14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76200"/>
            <a:ext cx="7086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000066"/>
          </a:solidFill>
          <a:latin typeface="Arial Black" pitchFamily="34" charset="0"/>
          <a:ea typeface="ヒラギノ角ゴ Pro W3" pitchFamily="-3" charset="-128"/>
        </a:defRPr>
      </a:lvl9pPr>
    </p:titleStyle>
    <p:bodyStyle>
      <a:lvl1pPr marL="28575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Times" pitchFamily="-3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93750" indent="-1714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2573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3pPr>
      <a:lvl4pPr marL="16637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AECL - OFFICIAL USE ONLY / À USAGE EXCLUSIF - EACL</a:t>
            </a:r>
          </a:p>
          <a:p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315200" cy="1143000"/>
          </a:xfrm>
        </p:spPr>
        <p:txBody>
          <a:bodyPr/>
          <a:lstStyle/>
          <a:p>
            <a:r>
              <a:rPr lang="en-US" dirty="0" smtClean="0"/>
              <a:t>Changing the Energy Paradigm? </a:t>
            </a:r>
            <a:br>
              <a:rPr lang="en-US" dirty="0" smtClean="0"/>
            </a:br>
            <a:r>
              <a:rPr lang="en-US" dirty="0" smtClean="0"/>
              <a:t>the Impact of Fukushima on the future of Nuclear Power</a:t>
            </a:r>
            <a:endParaRPr 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0" y="3810000"/>
            <a:ext cx="3505200" cy="1981200"/>
          </a:xfrm>
        </p:spPr>
        <p:txBody>
          <a:bodyPr/>
          <a:lstStyle/>
          <a:p>
            <a:r>
              <a:rPr lang="en-US" dirty="0" smtClean="0"/>
              <a:t>John Saroudis</a:t>
            </a:r>
          </a:p>
          <a:p>
            <a:r>
              <a:rPr lang="en-US" dirty="0" smtClean="0"/>
              <a:t>Regional Vice President</a:t>
            </a:r>
          </a:p>
          <a:p>
            <a:r>
              <a:rPr lang="en-US" dirty="0" smtClean="0"/>
              <a:t>June </a:t>
            </a:r>
            <a:r>
              <a:rPr lang="en-US" dirty="0" smtClean="0"/>
              <a:t>28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, 2011</a:t>
            </a:r>
          </a:p>
          <a:p>
            <a:r>
              <a:rPr lang="en-US" dirty="0" smtClean="0"/>
              <a:t>Bucharest, Romania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724400"/>
          </a:xfrm>
        </p:spPr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CANDU Plant layout</a:t>
            </a:r>
          </a:p>
          <a:p>
            <a:r>
              <a:rPr lang="en-US" dirty="0" smtClean="0"/>
              <a:t>Passive features</a:t>
            </a:r>
          </a:p>
          <a:p>
            <a:r>
              <a:rPr lang="en-US" dirty="0" smtClean="0"/>
              <a:t>EC6 Safety Summary</a:t>
            </a:r>
          </a:p>
          <a:p>
            <a:r>
              <a:rPr lang="en-US" dirty="0" smtClean="0"/>
              <a:t>The impact of Fukushima on future of nuclear power</a:t>
            </a:r>
          </a:p>
          <a:p>
            <a:r>
              <a:rPr lang="en-US" dirty="0" smtClean="0"/>
              <a:t>The role of CANDU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2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33425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sz="3000" dirty="0" smtClean="0"/>
              <a:t> 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Background</a:t>
            </a:r>
            <a:endParaRPr lang="en-CA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2057400"/>
            <a:ext cx="1981200" cy="2636838"/>
            <a:chOff x="4368" y="1824"/>
            <a:chExt cx="1248" cy="1661"/>
          </a:xfrm>
        </p:grpSpPr>
        <p:pic>
          <p:nvPicPr>
            <p:cNvPr id="13325" name="Picture 4" descr="O:\Marketing_&amp;_Business_Development\Martin\Pictures for Presentations\Photos for Presentations\China\Qinshan\15Lift10 Sm.jpg"/>
            <p:cNvPicPr>
              <a:picLocks noChangeAspect="1" noChangeArrowheads="1"/>
            </p:cNvPicPr>
            <p:nvPr/>
          </p:nvPicPr>
          <p:blipFill>
            <a:blip r:embed="rId2" cstate="print"/>
            <a:srcRect l="20329" t="7474" r="16565" b="664"/>
            <a:stretch>
              <a:fillRect/>
            </a:stretch>
          </p:blipFill>
          <p:spPr bwMode="auto">
            <a:xfrm>
              <a:off x="4368" y="1824"/>
              <a:ext cx="1237" cy="1440"/>
            </a:xfrm>
            <a:prstGeom prst="rect">
              <a:avLst/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3326" name="Text Box 5" descr="O:\Marketing_&amp;_Business_Development\Martin\Pictures for Presentations\Photos for Presentations\Cernavoda photos\Cernavoda3.1.jpg"/>
            <p:cNvSpPr txBox="1">
              <a:spLocks noChangeArrowheads="1"/>
            </p:cNvSpPr>
            <p:nvPr/>
          </p:nvSpPr>
          <p:spPr bwMode="auto">
            <a:xfrm>
              <a:off x="4416" y="3312"/>
              <a:ext cx="1200" cy="17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solidFill>
                    <a:schemeClr val="bg2"/>
                  </a:solidFill>
                </a:rPr>
                <a:t>Qinshan Construction</a:t>
              </a:r>
              <a:endParaRPr lang="en-CA" sz="1200" b="1">
                <a:solidFill>
                  <a:schemeClr val="bg2"/>
                </a:solidFill>
              </a:endParaRPr>
            </a:p>
          </p:txBody>
        </p:sp>
      </p:grpSp>
      <p:pic>
        <p:nvPicPr>
          <p:cNvPr id="13316" name="Picture 6" descr="O:\Marketing_&amp;_Business_Development\Martin\Pictures for Presentations\Photos for Presentations\Cernavoda photos\Cernavoda3.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071563"/>
            <a:ext cx="6324600" cy="36401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grpSp>
        <p:nvGrpSpPr>
          <p:cNvPr id="3" name="Group 7"/>
          <p:cNvGrpSpPr>
            <a:grpSpLocks noChangeAspect="1"/>
          </p:cNvGrpSpPr>
          <p:nvPr/>
        </p:nvGrpSpPr>
        <p:grpSpPr bwMode="auto">
          <a:xfrm>
            <a:off x="0" y="5000625"/>
            <a:ext cx="9144000" cy="1066800"/>
            <a:chOff x="0" y="3360"/>
            <a:chExt cx="6226" cy="726"/>
          </a:xfrm>
        </p:grpSpPr>
        <p:pic>
          <p:nvPicPr>
            <p:cNvPr id="13320" name="Picture 8" descr="C:\Documents and Settings\allsopj\My Documents\My Pictures\TQNPC-2.jpg"/>
            <p:cNvPicPr>
              <a:picLocks noChangeAspect="1" noChangeArrowheads="1"/>
            </p:cNvPicPr>
            <p:nvPr/>
          </p:nvPicPr>
          <p:blipFill>
            <a:blip r:embed="rId4" cstate="print"/>
            <a:srcRect l="1584" t="11787" r="1584" b="2357"/>
            <a:stretch>
              <a:fillRect/>
            </a:stretch>
          </p:blipFill>
          <p:spPr bwMode="auto">
            <a:xfrm>
              <a:off x="0" y="3360"/>
              <a:ext cx="1220" cy="726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3321" name="Picture 9" descr="C:\Documents and Settings\allsopj\My Documents\My Pictures\worker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00" y="3360"/>
              <a:ext cx="718" cy="726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3322" name="Picture 10" descr="C:\Documents and Settings\allsopj\My Documents\My Pictures\Workers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76" y="3360"/>
              <a:ext cx="1220" cy="726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3323" name="Picture 11" descr="C:\Documents and Settings\allsopj\My Documents\My Pictures\Qinshan14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088" y="3360"/>
              <a:ext cx="1138" cy="726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3324" name="Picture 12" descr="C:\Documents and Settings\allsopj\My Documents\My Pictures\From Office 02Sep-b.jpg"/>
            <p:cNvPicPr>
              <a:picLocks noChangeAspect="1" noChangeArrowheads="1"/>
            </p:cNvPicPr>
            <p:nvPr/>
          </p:nvPicPr>
          <p:blipFill>
            <a:blip r:embed="rId8" cstate="print"/>
            <a:srcRect l="5792" r="3090"/>
            <a:stretch>
              <a:fillRect/>
            </a:stretch>
          </p:blipFill>
          <p:spPr bwMode="auto">
            <a:xfrm>
              <a:off x="1920" y="3360"/>
              <a:ext cx="1955" cy="725"/>
            </a:xfrm>
            <a:prstGeom prst="rect">
              <a:avLst/>
            </a:prstGeom>
            <a:noFill/>
            <a:ln w="25400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13318" name="TextBox 13"/>
          <p:cNvSpPr txBox="1">
            <a:spLocks noChangeArrowheads="1"/>
          </p:cNvSpPr>
          <p:nvPr/>
        </p:nvSpPr>
        <p:spPr bwMode="auto">
          <a:xfrm>
            <a:off x="0" y="6500813"/>
            <a:ext cx="671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1400" b="1" dirty="0"/>
              <a:t>AECL - OFFICIAL USE ONLY / À USAGE EXCLUSIF - EACL</a:t>
            </a:r>
          </a:p>
          <a:p>
            <a:endParaRPr lang="en-CA" sz="1400" b="1" dirty="0"/>
          </a:p>
        </p:txBody>
      </p:sp>
      <p:sp>
        <p:nvSpPr>
          <p:cNvPr id="13319" name="Slide Number Placeholder 1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76B965D-E0A0-4924-B2CB-93E2B50AC24E}" type="slidenum">
              <a:rPr lang="en-US" smtClean="0"/>
              <a:pPr/>
              <a:t>3</a:t>
            </a:fld>
            <a:endParaRPr lang="en-US" sz="140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EC6 Reference Plant Layout</a:t>
            </a:r>
          </a:p>
        </p:txBody>
      </p:sp>
      <p:pic>
        <p:nvPicPr>
          <p:cNvPr id="18435" name="Content Placeholder 5" descr="EC6 Pictu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219200"/>
            <a:ext cx="6889750" cy="4676775"/>
          </a:xfrm>
        </p:spPr>
      </p:pic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CA" smtClean="0">
                <a:latin typeface="Arial" pitchFamily="34" charset="0"/>
                <a:ea typeface="ヒラギノ角ゴ Pro W3"/>
                <a:cs typeface="Times New Roman" pitchFamily="18" charset="0"/>
              </a:rPr>
              <a:t>AECL-OFFICIAL USE ONLY/A USAGE EXCLUSIF-EACL</a:t>
            </a: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65BF5C-8CB3-4336-97DE-CFC94ECB812F}" type="slidenum">
              <a:rPr lang="en-CA" smtClean="0"/>
              <a:pPr>
                <a:defRPr/>
              </a:pPr>
              <a:t>4</a:t>
            </a:fld>
            <a:endParaRPr lang="en-CA" sz="1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143000" y="3128962"/>
            <a:ext cx="1371600" cy="2762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>
                <a:latin typeface="Arial Narrow" pitchFamily="34" charset="0"/>
              </a:rPr>
              <a:t>Reactor Building</a:t>
            </a:r>
          </a:p>
        </p:txBody>
      </p:sp>
      <p:cxnSp>
        <p:nvCxnSpPr>
          <p:cNvPr id="18439" name="Straight Arrow Connector 8"/>
          <p:cNvCxnSpPr>
            <a:cxnSpLocks noChangeShapeType="1"/>
            <a:stCxn id="7" idx="3"/>
          </p:cNvCxnSpPr>
          <p:nvPr/>
        </p:nvCxnSpPr>
        <p:spPr bwMode="auto">
          <a:xfrm>
            <a:off x="2514600" y="3267075"/>
            <a:ext cx="914400" cy="1666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440" name="TextBox 10"/>
          <p:cNvSpPr txBox="1">
            <a:spLocks noChangeArrowheads="1"/>
          </p:cNvSpPr>
          <p:nvPr/>
        </p:nvSpPr>
        <p:spPr bwMode="auto">
          <a:xfrm>
            <a:off x="6000750" y="4357688"/>
            <a:ext cx="460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867401" y="4800600"/>
            <a:ext cx="1219200" cy="2762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>
                <a:latin typeface="Arial Narrow" pitchFamily="34" charset="0"/>
              </a:rPr>
              <a:t>Service Building</a:t>
            </a:r>
          </a:p>
        </p:txBody>
      </p:sp>
      <p:cxnSp>
        <p:nvCxnSpPr>
          <p:cNvPr id="18442" name="Straight Arrow Connector 13"/>
          <p:cNvCxnSpPr>
            <a:cxnSpLocks noChangeShapeType="1"/>
          </p:cNvCxnSpPr>
          <p:nvPr/>
        </p:nvCxnSpPr>
        <p:spPr bwMode="auto">
          <a:xfrm rot="16200000" flipV="1">
            <a:off x="5600701" y="4305301"/>
            <a:ext cx="533398" cy="457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5" name="TextBox 14"/>
          <p:cNvSpPr txBox="1"/>
          <p:nvPr/>
        </p:nvSpPr>
        <p:spPr>
          <a:xfrm>
            <a:off x="5786439" y="2438400"/>
            <a:ext cx="1223962" cy="2762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>
                <a:latin typeface="Arial Narrow" pitchFamily="34" charset="0"/>
              </a:rPr>
              <a:t>Turbine Building</a:t>
            </a:r>
          </a:p>
        </p:txBody>
      </p:sp>
      <p:cxnSp>
        <p:nvCxnSpPr>
          <p:cNvPr id="18444" name="Straight Arrow Connector 16"/>
          <p:cNvCxnSpPr>
            <a:cxnSpLocks noChangeShapeType="1"/>
            <a:stCxn id="15" idx="1"/>
          </p:cNvCxnSpPr>
          <p:nvPr/>
        </p:nvCxnSpPr>
        <p:spPr bwMode="auto">
          <a:xfrm rot="10800000" flipV="1">
            <a:off x="5429253" y="2576513"/>
            <a:ext cx="357187" cy="57626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3" name="TextBox 12"/>
          <p:cNvSpPr txBox="1"/>
          <p:nvPr/>
        </p:nvSpPr>
        <p:spPr>
          <a:xfrm>
            <a:off x="1143000" y="4572000"/>
            <a:ext cx="1295399" cy="2762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Spent Fuel Bay</a:t>
            </a:r>
            <a:endParaRPr lang="en-CA" sz="1200" b="1" dirty="0">
              <a:latin typeface="Arial Narrow" pitchFamily="34" charset="0"/>
            </a:endParaRPr>
          </a:p>
        </p:txBody>
      </p:sp>
      <p:cxnSp>
        <p:nvCxnSpPr>
          <p:cNvPr id="14" name="Straight Arrow Connector 8"/>
          <p:cNvCxnSpPr>
            <a:cxnSpLocks noChangeShapeType="1"/>
            <a:stCxn id="13" idx="3"/>
          </p:cNvCxnSpPr>
          <p:nvPr/>
        </p:nvCxnSpPr>
        <p:spPr bwMode="auto">
          <a:xfrm flipV="1">
            <a:off x="2438399" y="4495801"/>
            <a:ext cx="990601" cy="2143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7" name="TextBox 16"/>
          <p:cNvSpPr txBox="1"/>
          <p:nvPr/>
        </p:nvSpPr>
        <p:spPr>
          <a:xfrm>
            <a:off x="6934200" y="3886200"/>
            <a:ext cx="126682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Standby Diesel Generator</a:t>
            </a:r>
            <a:endParaRPr lang="en-CA" sz="1200" b="1" dirty="0">
              <a:latin typeface="Arial Narrow" pitchFamily="34" charset="0"/>
            </a:endParaRPr>
          </a:p>
        </p:txBody>
      </p:sp>
      <p:cxnSp>
        <p:nvCxnSpPr>
          <p:cNvPr id="18" name="Straight Arrow Connector 13"/>
          <p:cNvCxnSpPr>
            <a:cxnSpLocks noChangeShapeType="1"/>
            <a:stCxn id="17" idx="1"/>
          </p:cNvCxnSpPr>
          <p:nvPr/>
        </p:nvCxnSpPr>
        <p:spPr bwMode="auto">
          <a:xfrm rot="10800000">
            <a:off x="6172200" y="3962401"/>
            <a:ext cx="762000" cy="15463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3" name="TextBox 22"/>
          <p:cNvSpPr txBox="1"/>
          <p:nvPr/>
        </p:nvSpPr>
        <p:spPr>
          <a:xfrm>
            <a:off x="1143000" y="3505200"/>
            <a:ext cx="129539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Secondary Control Area</a:t>
            </a:r>
            <a:endParaRPr lang="en-CA" sz="1200" b="1" dirty="0">
              <a:latin typeface="Arial Narrow" pitchFamily="34" charset="0"/>
            </a:endParaRPr>
          </a:p>
        </p:txBody>
      </p:sp>
      <p:cxnSp>
        <p:nvCxnSpPr>
          <p:cNvPr id="24" name="Straight Arrow Connector 8"/>
          <p:cNvCxnSpPr>
            <a:cxnSpLocks noChangeShapeType="1"/>
            <a:stCxn id="23" idx="3"/>
          </p:cNvCxnSpPr>
          <p:nvPr/>
        </p:nvCxnSpPr>
        <p:spPr bwMode="auto">
          <a:xfrm>
            <a:off x="2438399" y="3736033"/>
            <a:ext cx="609601" cy="29780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0" name="TextBox 19"/>
          <p:cNvSpPr txBox="1"/>
          <p:nvPr/>
        </p:nvSpPr>
        <p:spPr>
          <a:xfrm>
            <a:off x="5867400" y="5181600"/>
            <a:ext cx="220980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24 hour SQ UPS batteries in SB</a:t>
            </a:r>
            <a:endParaRPr lang="en-CA" sz="1200" b="1" dirty="0">
              <a:latin typeface="Arial Narrow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43000" y="4953000"/>
            <a:ext cx="1524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Severe Accident Diesel Generators</a:t>
            </a:r>
          </a:p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(adjacent to reservoir)</a:t>
            </a:r>
            <a:endParaRPr lang="en-CA" sz="1200" b="1" dirty="0">
              <a:latin typeface="Arial Narrow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43000" y="4038600"/>
            <a:ext cx="12954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 Narrow" pitchFamily="34" charset="0"/>
              </a:rPr>
              <a:t>Emergency Diesel Generators</a:t>
            </a:r>
            <a:endParaRPr lang="en-CA" sz="1200" b="1" dirty="0">
              <a:latin typeface="Arial Narrow" pitchFamily="34" charset="0"/>
            </a:endParaRPr>
          </a:p>
        </p:txBody>
      </p:sp>
      <p:cxnSp>
        <p:nvCxnSpPr>
          <p:cNvPr id="46" name="Straight Arrow Connector 8"/>
          <p:cNvCxnSpPr>
            <a:cxnSpLocks noChangeShapeType="1"/>
          </p:cNvCxnSpPr>
          <p:nvPr/>
        </p:nvCxnSpPr>
        <p:spPr bwMode="auto">
          <a:xfrm flipV="1">
            <a:off x="2514600" y="4191000"/>
            <a:ext cx="685800" cy="6191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EC6/C6 </a:t>
            </a:r>
            <a:r>
              <a:rPr lang="en-CA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</a:t>
            </a:r>
            <a:r>
              <a:rPr lang="en-CA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Features</a:t>
            </a:r>
            <a:endParaRPr lang="en-CA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6660" name="Rectangle 4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3733800" cy="2819400"/>
          </a:xfrm>
        </p:spPr>
        <p:txBody>
          <a:bodyPr>
            <a:normAutofit fontScale="77500" lnSpcReduction="20000"/>
          </a:bodyPr>
          <a:lstStyle/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>
                <a:latin typeface="Arial Narrow" pitchFamily="34" charset="0"/>
              </a:rPr>
              <a:t>Natural uranium fuel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 smtClean="0">
                <a:latin typeface="Arial Narrow" pitchFamily="34" charset="0"/>
              </a:rPr>
              <a:t>Neutron economy </a:t>
            </a:r>
            <a:endParaRPr lang="en-CA" sz="1800" b="1" dirty="0">
              <a:latin typeface="Arial Narrow" pitchFamily="34" charset="0"/>
            </a:endParaRP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 smtClean="0">
                <a:latin typeface="Arial Narrow" pitchFamily="34" charset="0"/>
              </a:rPr>
              <a:t>Modular, horizontal fuel channel core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 smtClean="0">
                <a:latin typeface="Arial Narrow" pitchFamily="34" charset="0"/>
              </a:rPr>
              <a:t>Separate low-temperature and pressure moderator</a:t>
            </a:r>
            <a:endParaRPr lang="en-CA" sz="1800" b="1" dirty="0">
              <a:latin typeface="Arial Narrow" pitchFamily="34" charset="0"/>
            </a:endParaRP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>
                <a:latin typeface="Arial Narrow" pitchFamily="34" charset="0"/>
              </a:rPr>
              <a:t>On-power refuelling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 err="1" smtClean="0">
                <a:latin typeface="Arial Narrow" pitchFamily="34" charset="0"/>
              </a:rPr>
              <a:t>Calandria</a:t>
            </a:r>
            <a:r>
              <a:rPr lang="en-CA" sz="1800" b="1" dirty="0" smtClean="0">
                <a:latin typeface="Arial Narrow" pitchFamily="34" charset="0"/>
              </a:rPr>
              <a:t> vault filled with light water which surrounds the core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 smtClean="0">
                <a:latin typeface="Arial Narrow" pitchFamily="34" charset="0"/>
              </a:rPr>
              <a:t>Two independent passive safety shutdown systems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</a:pPr>
            <a:r>
              <a:rPr lang="en-CA" sz="1800" b="1" dirty="0" smtClean="0">
                <a:latin typeface="Arial Narrow" pitchFamily="34" charset="0"/>
              </a:rPr>
              <a:t>Reactor building access for on-power maintenance</a:t>
            </a:r>
            <a:endParaRPr lang="en-CA" sz="1800" b="1" dirty="0">
              <a:latin typeface="Arial Narrow" pitchFamily="34" charset="0"/>
            </a:endParaRPr>
          </a:p>
          <a:p>
            <a:pPr>
              <a:buFont typeface="Times" pitchFamily="18" charset="0"/>
              <a:buNone/>
            </a:pPr>
            <a:endParaRPr lang="en-CA" sz="2000" dirty="0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CA" dirty="0" smtClean="0"/>
              <a:t>AECL - OFFICIAL USE ONLY / À USAGE EXCLUSIF - EACL</a:t>
            </a:r>
            <a:endParaRPr lang="en-CA" dirty="0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3EF6D3-0A95-4CF4-9F82-8F36D9C85518}" type="slidenum">
              <a:rPr lang="en-CA"/>
              <a:pPr/>
              <a:t>5</a:t>
            </a:fld>
            <a:endParaRPr lang="en-CA" dirty="0"/>
          </a:p>
        </p:txBody>
      </p:sp>
      <p:pic>
        <p:nvPicPr>
          <p:cNvPr id="326671" name="Picture 15" descr="37-Element Fuel Bundle RE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114800"/>
            <a:ext cx="2362200" cy="1565275"/>
          </a:xfrm>
          <a:prstGeom prst="rect">
            <a:avLst/>
          </a:prstGeom>
          <a:noFill/>
        </p:spPr>
      </p:pic>
      <p:graphicFrame>
        <p:nvGraphicFramePr>
          <p:cNvPr id="326661" name="Object 5"/>
          <p:cNvGraphicFramePr>
            <a:graphicFrameLocks/>
          </p:cNvGraphicFramePr>
          <p:nvPr/>
        </p:nvGraphicFramePr>
        <p:xfrm>
          <a:off x="3962400" y="1295400"/>
          <a:ext cx="4343400" cy="2590800"/>
        </p:xfrm>
        <a:graphic>
          <a:graphicData uri="http://schemas.openxmlformats.org/presentationml/2006/ole">
            <p:oleObj spid="_x0000_s1026" name="CorelPhotoPaint.Image.7" r:id="rId5" imgW="5667120" imgH="3921120" progId="">
              <p:embed/>
            </p:oleObj>
          </a:graphicData>
        </a:graphic>
      </p:graphicFrame>
      <p:graphicFrame>
        <p:nvGraphicFramePr>
          <p:cNvPr id="326662" name="Object 6"/>
          <p:cNvGraphicFramePr>
            <a:graphicFrameLocks/>
          </p:cNvGraphicFramePr>
          <p:nvPr/>
        </p:nvGraphicFramePr>
        <p:xfrm>
          <a:off x="5867400" y="4343400"/>
          <a:ext cx="2744788" cy="1295400"/>
        </p:xfrm>
        <a:graphic>
          <a:graphicData uri="http://schemas.openxmlformats.org/presentationml/2006/ole">
            <p:oleObj spid="_x0000_s1027" name="CorelPhotoPaint.Image.7" r:id="rId6" imgW="3125520" imgH="1612800" progId="">
              <p:embed/>
            </p:oleObj>
          </a:graphicData>
        </a:graphic>
      </p:graphicFrame>
      <p:sp>
        <p:nvSpPr>
          <p:cNvPr id="326663" name="Rectangle 7"/>
          <p:cNvSpPr>
            <a:spLocks noChangeArrowheads="1"/>
          </p:cNvSpPr>
          <p:nvPr/>
        </p:nvSpPr>
        <p:spPr bwMode="auto">
          <a:xfrm>
            <a:off x="5562600" y="4495800"/>
            <a:ext cx="10429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Fuel bundle</a:t>
            </a:r>
          </a:p>
          <a:p>
            <a:pPr algn="ctr"/>
            <a:endParaRPr lang="en-US" sz="1600" b="1" dirty="0"/>
          </a:p>
        </p:txBody>
      </p:sp>
      <p:sp>
        <p:nvSpPr>
          <p:cNvPr id="326664" name="Line 8"/>
          <p:cNvSpPr>
            <a:spLocks noChangeShapeType="1"/>
          </p:cNvSpPr>
          <p:nvPr/>
        </p:nvSpPr>
        <p:spPr bwMode="auto">
          <a:xfrm>
            <a:off x="5791200" y="4800600"/>
            <a:ext cx="2286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26665" name="Rectangle 9"/>
          <p:cNvSpPr>
            <a:spLocks noChangeArrowheads="1"/>
          </p:cNvSpPr>
          <p:nvPr/>
        </p:nvSpPr>
        <p:spPr bwMode="auto">
          <a:xfrm>
            <a:off x="6373813" y="4038600"/>
            <a:ext cx="12430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Calandria tube</a:t>
            </a:r>
          </a:p>
        </p:txBody>
      </p:sp>
      <p:sp>
        <p:nvSpPr>
          <p:cNvPr id="326666" name="Line 10"/>
          <p:cNvSpPr>
            <a:spLocks noChangeShapeType="1"/>
          </p:cNvSpPr>
          <p:nvPr/>
        </p:nvSpPr>
        <p:spPr bwMode="auto">
          <a:xfrm>
            <a:off x="6929438" y="4398963"/>
            <a:ext cx="461962" cy="401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26667" name="Line 11"/>
          <p:cNvSpPr>
            <a:spLocks noChangeShapeType="1"/>
          </p:cNvSpPr>
          <p:nvPr/>
        </p:nvSpPr>
        <p:spPr bwMode="auto">
          <a:xfrm flipH="1" flipV="1">
            <a:off x="6934200" y="4953000"/>
            <a:ext cx="6858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326668" name="Rectangle 12"/>
          <p:cNvSpPr>
            <a:spLocks noChangeArrowheads="1"/>
          </p:cNvSpPr>
          <p:nvPr/>
        </p:nvSpPr>
        <p:spPr bwMode="auto">
          <a:xfrm>
            <a:off x="7086600" y="5486400"/>
            <a:ext cx="1117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Fuel channel</a:t>
            </a:r>
          </a:p>
        </p:txBody>
      </p:sp>
      <p:sp>
        <p:nvSpPr>
          <p:cNvPr id="326669" name="Text Box 13" descr="O:\Marketing_&amp;_Business_Development\Martin\Pictures for Presentations\Photos for Presentations\Cernavoda photos\Cernavoda3.1.jpg"/>
          <p:cNvSpPr txBox="1">
            <a:spLocks noChangeArrowheads="1"/>
          </p:cNvSpPr>
          <p:nvPr/>
        </p:nvSpPr>
        <p:spPr bwMode="auto">
          <a:xfrm>
            <a:off x="3733800" y="1371600"/>
            <a:ext cx="2057400" cy="2746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Calandria (reactor core)</a:t>
            </a:r>
            <a:endParaRPr lang="en-CA" sz="1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6670" name="Text Box 14" descr="O:\Marketing_&amp;_Business_Development\Martin\Pictures for Presentations\Photos for Presentations\Cernavoda photos\Cernavoda3.1.jpg"/>
          <p:cNvSpPr txBox="1">
            <a:spLocks noChangeArrowheads="1"/>
          </p:cNvSpPr>
          <p:nvPr/>
        </p:nvSpPr>
        <p:spPr bwMode="auto">
          <a:xfrm>
            <a:off x="7391400" y="2514600"/>
            <a:ext cx="1752600" cy="2746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Fuelling machine</a:t>
            </a:r>
            <a:endParaRPr lang="en-CA" sz="12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26674" name="Picture 18" descr="EC6 Reactor Face RE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8" y="4114800"/>
            <a:ext cx="2286000" cy="21336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26676" name="Rectangle 20"/>
          <p:cNvSpPr>
            <a:spLocks noChangeArrowheads="1"/>
          </p:cNvSpPr>
          <p:nvPr/>
        </p:nvSpPr>
        <p:spPr bwMode="auto">
          <a:xfrm>
            <a:off x="2819400" y="5867400"/>
            <a:ext cx="1138238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spcBef>
                <a:spcPct val="5000"/>
              </a:spcBef>
            </a:pPr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CANDU 6</a:t>
            </a:r>
          </a:p>
          <a:p>
            <a:pPr>
              <a:spcBef>
                <a:spcPct val="5000"/>
              </a:spcBef>
            </a:pPr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Reactor Face</a:t>
            </a:r>
            <a:endParaRPr lang="en-US" sz="1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6677" name="Rectangle 21"/>
          <p:cNvSpPr>
            <a:spLocks noChangeArrowheads="1"/>
          </p:cNvSpPr>
          <p:nvPr/>
        </p:nvSpPr>
        <p:spPr bwMode="auto">
          <a:xfrm>
            <a:off x="3886200" y="5334000"/>
            <a:ext cx="15224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algn="ctr">
              <a:spcBef>
                <a:spcPct val="5000"/>
              </a:spcBef>
            </a:pPr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37-element bundle</a:t>
            </a:r>
          </a:p>
          <a:p>
            <a:pPr algn="ctr">
              <a:spcBef>
                <a:spcPct val="5000"/>
              </a:spcBef>
            </a:pPr>
            <a:r>
              <a:rPr lang="en-US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(20kg / 50cm)</a:t>
            </a:r>
            <a:endParaRPr lang="en-US" sz="1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EC6 Schematic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 descr="EC6 Design Featu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203"/>
          <a:stretch>
            <a:fillRect/>
          </a:stretch>
        </p:blipFill>
        <p:spPr>
          <a:xfrm>
            <a:off x="228600" y="1219200"/>
            <a:ext cx="8780728" cy="510540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6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Passive Features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28600" y="1371600"/>
            <a:ext cx="8915400" cy="4843482"/>
          </a:xfrm>
        </p:spPr>
        <p:txBody>
          <a:bodyPr/>
          <a:lstStyle/>
          <a:p>
            <a:pPr marL="285750" lvl="1" indent="-228600" eaLnBrk="1" hangingPunct="1">
              <a:buClr>
                <a:schemeClr val="folHlink"/>
              </a:buClr>
              <a:buNone/>
            </a:pPr>
            <a:r>
              <a:rPr lang="en-US" sz="2400" b="1" dirty="0" smtClean="0">
                <a:latin typeface="Arial Narrow" pitchFamily="34" charset="0"/>
              </a:rPr>
              <a:t>Passive sources of decay heat removal following reactor shutdown:</a:t>
            </a:r>
          </a:p>
          <a:p>
            <a:pPr marL="285750" lvl="1" indent="-228600" eaLnBrk="1" hangingPunct="1">
              <a:buClr>
                <a:schemeClr val="folHlink"/>
              </a:buClr>
              <a:buNone/>
            </a:pPr>
            <a:endParaRPr lang="en-US" dirty="0" smtClean="0"/>
          </a:p>
          <a:p>
            <a:pPr eaLnBrk="1" hangingPunct="1">
              <a:buClrTx/>
            </a:pPr>
            <a:r>
              <a:rPr lang="en-US" dirty="0" smtClean="0">
                <a:latin typeface="Arial Narrow" pitchFamily="34" charset="0"/>
              </a:rPr>
              <a:t>190 tonnes heavy water in heat transport system (HTS)</a:t>
            </a:r>
          </a:p>
          <a:p>
            <a:pPr>
              <a:buClrTx/>
            </a:pPr>
            <a:r>
              <a:rPr lang="en-US" dirty="0" smtClean="0">
                <a:latin typeface="Arial Narrow" pitchFamily="34" charset="0"/>
              </a:rPr>
              <a:t>210 tonnes of high pressure emergency core cooling (HPECC)</a:t>
            </a:r>
          </a:p>
          <a:p>
            <a:pPr eaLnBrk="1" hangingPunct="1">
              <a:buClrTx/>
            </a:pPr>
            <a:r>
              <a:rPr lang="en-US" dirty="0" smtClean="0">
                <a:latin typeface="Arial Narrow" pitchFamily="34" charset="0"/>
              </a:rPr>
              <a:t>240 tonnes of heavy water in calandria vessel</a:t>
            </a:r>
          </a:p>
          <a:p>
            <a:pPr eaLnBrk="1" hangingPunct="1">
              <a:buClrTx/>
            </a:pPr>
            <a:r>
              <a:rPr lang="en-US" dirty="0" smtClean="0">
                <a:latin typeface="Arial Narrow" pitchFamily="34" charset="0"/>
              </a:rPr>
              <a:t>520 tonnes of light water in calandria vault</a:t>
            </a:r>
          </a:p>
          <a:p>
            <a:pPr>
              <a:buClrTx/>
            </a:pPr>
            <a:r>
              <a:rPr lang="en-US" dirty="0" smtClean="0">
                <a:latin typeface="Arial Narrow" pitchFamily="34" charset="0"/>
              </a:rPr>
              <a:t>2000 tonnes of light water in reserve water tank (RWT)</a:t>
            </a:r>
          </a:p>
        </p:txBody>
      </p:sp>
      <p:sp>
        <p:nvSpPr>
          <p:cNvPr id="20484" name="Slide Number Placeholder 4"/>
          <p:cNvSpPr txBox="1">
            <a:spLocks noGrp="1"/>
          </p:cNvSpPr>
          <p:nvPr/>
        </p:nvSpPr>
        <p:spPr bwMode="auto">
          <a:xfrm>
            <a:off x="7924800" y="6553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0EA55D21-10EE-4A66-B82F-33C559B494EA}" type="slidenum">
              <a:rPr lang="en-US" sz="800"/>
              <a:pPr algn="r" eaLnBrk="0" hangingPunct="0"/>
              <a:t>7</a:t>
            </a:fld>
            <a:endParaRPr lang="en-US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AE3425-E7EE-4BA4-98E0-DC65A2669A78}" type="slidenum">
              <a:rPr lang="en-US" smtClean="0"/>
              <a:pPr>
                <a:defRPr/>
              </a:pPr>
              <a:t>7</a:t>
            </a:fld>
            <a:endParaRPr lang="en-US" sz="1400" dirty="0"/>
          </a:p>
        </p:txBody>
      </p:sp>
      <p:sp>
        <p:nvSpPr>
          <p:cNvPr id="8" name="Footer Placeholder 3"/>
          <p:cNvSpPr txBox="1">
            <a:spLocks noGrp="1"/>
          </p:cNvSpPr>
          <p:nvPr/>
        </p:nvSpPr>
        <p:spPr bwMode="auto">
          <a:xfrm>
            <a:off x="76200" y="64770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CA" sz="1400" b="1" dirty="0" smtClean="0"/>
              <a:t>AECL - OFFICIAL USE ONLY / À USAGE EXCLUSIF - EACL</a:t>
            </a:r>
          </a:p>
          <a:p>
            <a:pPr eaLnBrk="0" hangingPunct="0"/>
            <a:endParaRPr lang="en-US" sz="1400" b="1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CA" dirty="0" smtClean="0"/>
              <a:t>AECL - OFFICIAL USE ONLY / À USAGE EXCLUSIF - EACL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AE3425-E7EE-4BA4-98E0-DC65A2669A78}" type="slidenum">
              <a:rPr lang="en-US" smtClean="0"/>
              <a:pPr>
                <a:defRPr/>
              </a:pPr>
              <a:t>8</a:t>
            </a:fld>
            <a:endParaRPr lang="en-US" sz="14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214422"/>
            <a:ext cx="4238625" cy="519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28599" y="2133600"/>
            <a:ext cx="21945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Arial" pitchFamily="34" charset="0"/>
                <a:cs typeface="Arial" pitchFamily="34" charset="0"/>
              </a:rPr>
              <a:t>~240 tonnes D</a:t>
            </a:r>
            <a:r>
              <a:rPr lang="it-IT" sz="20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O in Calandria Vessel</a:t>
            </a:r>
          </a:p>
          <a:p>
            <a:r>
              <a:rPr lang="en-CA" sz="2000" dirty="0" smtClean="0">
                <a:latin typeface="Arial" pitchFamily="34" charset="0"/>
                <a:ea typeface="Times New Roman"/>
                <a:cs typeface="Arial" pitchFamily="34" charset="0"/>
              </a:rPr>
              <a:t>(&gt; 5 hours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2000" dirty="0" smtClean="0">
                <a:latin typeface="Arial" pitchFamily="34" charset="0"/>
                <a:ea typeface="Times New Roman"/>
                <a:cs typeface="Arial" pitchFamily="34" charset="0"/>
              </a:rPr>
              <a:t>to heat up and boil off) </a:t>
            </a:r>
            <a:endParaRPr lang="it-IT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05600" y="3276600"/>
            <a:ext cx="24384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dirty="0" smtClean="0">
                <a:latin typeface="Arial" pitchFamily="34" charset="0"/>
                <a:cs typeface="Arial" pitchFamily="34" charset="0"/>
              </a:rPr>
              <a:t>~190 tonnes D</a:t>
            </a:r>
            <a:r>
              <a:rPr lang="en-CA" sz="20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CA" sz="2000" dirty="0" smtClean="0">
                <a:latin typeface="Arial" pitchFamily="34" charset="0"/>
                <a:cs typeface="Arial" pitchFamily="34" charset="0"/>
              </a:rPr>
              <a:t>O in Heat Transport System </a:t>
            </a:r>
          </a:p>
          <a:p>
            <a:endParaRPr lang="en-CA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7000" y="1295400"/>
            <a:ext cx="2514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dirty="0" smtClean="0">
                <a:latin typeface="Arial" pitchFamily="34" charset="0"/>
                <a:cs typeface="Arial" pitchFamily="34" charset="0"/>
              </a:rPr>
              <a:t>~520 tonnes H</a:t>
            </a:r>
            <a:r>
              <a:rPr lang="en-CA" sz="20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CA" sz="2000" dirty="0" smtClean="0">
                <a:latin typeface="Arial" pitchFamily="34" charset="0"/>
                <a:cs typeface="Arial" pitchFamily="34" charset="0"/>
              </a:rPr>
              <a:t>O in Calandria Vault </a:t>
            </a:r>
          </a:p>
          <a:p>
            <a:r>
              <a:rPr lang="en-CA" sz="2000" dirty="0" smtClean="0">
                <a:latin typeface="Arial" pitchFamily="34" charset="0"/>
                <a:ea typeface="Times New Roman"/>
                <a:cs typeface="Arial" pitchFamily="34" charset="0"/>
              </a:rPr>
              <a:t>(10 to 20 hours</a:t>
            </a:r>
            <a:r>
              <a:rPr lang="it-I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sz="2000" dirty="0" smtClean="0">
                <a:latin typeface="Arial" pitchFamily="34" charset="0"/>
                <a:ea typeface="Times New Roman"/>
                <a:cs typeface="Arial" pitchFamily="34" charset="0"/>
              </a:rPr>
              <a:t>to heat up and boil off )</a:t>
            </a:r>
            <a:endParaRPr lang="en-CA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52400" y="76200"/>
            <a:ext cx="899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CA" sz="2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Reactor Core and water inventories as passive features preventing severe accidents 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ヒラギノ角ゴ Pro W3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2143108" y="3429000"/>
            <a:ext cx="2143140" cy="10715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0800000" flipV="1">
            <a:off x="5072066" y="1981200"/>
            <a:ext cx="1404934" cy="4476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6" idx="1"/>
          </p:cNvCxnSpPr>
          <p:nvPr/>
        </p:nvCxnSpPr>
        <p:spPr bwMode="auto">
          <a:xfrm rot="10800000" flipV="1">
            <a:off x="5572132" y="3892153"/>
            <a:ext cx="1133468" cy="369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0" y="4572000"/>
            <a:ext cx="2895600" cy="175432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325" lvl="1" indent="-3175">
              <a:buClr>
                <a:schemeClr val="folHlink"/>
              </a:buClr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Inherent passive sources of decay heat removal following reactor shutdown (part of original CANDU design)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EC6 Thermosyphoning Schematic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 descr="EC6 Design Featu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9105" r="57440" b="5719"/>
          <a:stretch>
            <a:fillRect/>
          </a:stretch>
        </p:blipFill>
        <p:spPr>
          <a:xfrm>
            <a:off x="2509157" y="1066800"/>
            <a:ext cx="4196443" cy="543790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9</a:t>
            </a:fld>
            <a:endParaRPr lang="en-US" sz="1400"/>
          </a:p>
        </p:txBody>
      </p:sp>
      <p:sp>
        <p:nvSpPr>
          <p:cNvPr id="7" name="Rectangle 6"/>
          <p:cNvSpPr/>
          <p:nvPr/>
        </p:nvSpPr>
        <p:spPr bwMode="auto">
          <a:xfrm>
            <a:off x="2971800" y="1752600"/>
            <a:ext cx="762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12954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Reserve Water Tank</a:t>
            </a:r>
            <a:endParaRPr lang="en-US" sz="1600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286000" y="1447800"/>
            <a:ext cx="8382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grpSp>
        <p:nvGrpSpPr>
          <p:cNvPr id="3" name="Group 15"/>
          <p:cNvGrpSpPr/>
          <p:nvPr/>
        </p:nvGrpSpPr>
        <p:grpSpPr>
          <a:xfrm>
            <a:off x="2971800" y="2286000"/>
            <a:ext cx="76200" cy="228600"/>
            <a:chOff x="1219200" y="1828800"/>
            <a:chExt cx="304800" cy="609600"/>
          </a:xfrm>
        </p:grpSpPr>
        <p:sp>
          <p:nvSpPr>
            <p:cNvPr id="14" name="Isosceles Triangle 13"/>
            <p:cNvSpPr/>
            <p:nvPr/>
          </p:nvSpPr>
          <p:spPr bwMode="auto">
            <a:xfrm rot="10800000">
              <a:off x="1219200" y="18288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  <p:sp>
          <p:nvSpPr>
            <p:cNvPr id="15" name="Isosceles Triangle 14"/>
            <p:cNvSpPr/>
            <p:nvPr/>
          </p:nvSpPr>
          <p:spPr bwMode="auto">
            <a:xfrm>
              <a:off x="1219200" y="21336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2971800" y="2514600"/>
            <a:ext cx="76200" cy="5334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971800" y="2971800"/>
            <a:ext cx="1524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33528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MSSVs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6705600" y="5715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Heat generated by fission product decay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010400" y="3639979"/>
            <a:ext cx="1676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Opens automatically</a:t>
            </a:r>
            <a:endParaRPr lang="en-US" sz="10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2667000" y="2209800"/>
            <a:ext cx="3810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581400" y="3810000"/>
            <a:ext cx="533400" cy="685800"/>
          </a:xfrm>
          <a:prstGeom prst="ellipse">
            <a:avLst/>
          </a:prstGeom>
          <a:noFill/>
          <a:ln w="9525" cap="flat" cmpd="sng" algn="ctr">
            <a:solidFill>
              <a:srgbClr val="FF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3581400" y="3810000"/>
            <a:ext cx="533400" cy="609600"/>
          </a:xfrm>
          <a:prstGeom prst="ellips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cxnSp>
        <p:nvCxnSpPr>
          <p:cNvPr id="31" name="Straight Arrow Connector 30"/>
          <p:cNvCxnSpPr>
            <a:stCxn id="21" idx="1"/>
          </p:cNvCxnSpPr>
          <p:nvPr/>
        </p:nvCxnSpPr>
        <p:spPr bwMode="auto">
          <a:xfrm rot="10800000">
            <a:off x="4495800" y="5715002"/>
            <a:ext cx="2209800" cy="2616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5257800" y="1143000"/>
            <a:ext cx="3886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RWT under gravity flow into the steam generators can continue to remove decay heat from the fuel in the reactor for three days by </a:t>
            </a:r>
            <a:r>
              <a:rPr lang="en-US" sz="1600" dirty="0" err="1" smtClean="0"/>
              <a:t>thermosyphoning</a:t>
            </a:r>
            <a:r>
              <a:rPr lang="en-US" sz="1600" dirty="0" smtClean="0"/>
              <a:t> on the primary side</a:t>
            </a:r>
            <a:endParaRPr lang="en-US" sz="1600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2057400" y="3581400"/>
            <a:ext cx="1143000" cy="2263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37" name="Straight Arrow Connector 36"/>
          <p:cNvCxnSpPr>
            <a:endCxn id="15" idx="0"/>
          </p:cNvCxnSpPr>
          <p:nvPr/>
        </p:nvCxnSpPr>
        <p:spPr bwMode="auto">
          <a:xfrm rot="10800000" flipV="1">
            <a:off x="3009900" y="2209800"/>
            <a:ext cx="571500" cy="1905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533400" y="2362200"/>
            <a:ext cx="1447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Connection to EHRS</a:t>
            </a:r>
            <a:endParaRPr lang="en-US" sz="1000" dirty="0"/>
          </a:p>
        </p:txBody>
      </p:sp>
      <p:sp>
        <p:nvSpPr>
          <p:cNvPr id="46" name="TextBox 45"/>
          <p:cNvSpPr txBox="1"/>
          <p:nvPr/>
        </p:nvSpPr>
        <p:spPr>
          <a:xfrm>
            <a:off x="2895600" y="19812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Automatic opening by UPS power</a:t>
            </a:r>
            <a:endParaRPr 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1600200" y="4343400"/>
            <a:ext cx="106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Primary side</a:t>
            </a:r>
            <a:endParaRPr lang="en-US" sz="1000" dirty="0"/>
          </a:p>
        </p:txBody>
      </p:sp>
      <p:cxnSp>
        <p:nvCxnSpPr>
          <p:cNvPr id="58" name="Straight Arrow Connector 57"/>
          <p:cNvCxnSpPr/>
          <p:nvPr/>
        </p:nvCxnSpPr>
        <p:spPr bwMode="auto">
          <a:xfrm flipV="1">
            <a:off x="2590800" y="4343400"/>
            <a:ext cx="609600" cy="1546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sp>
        <p:nvSpPr>
          <p:cNvPr id="60" name="TextBox 59"/>
          <p:cNvSpPr txBox="1"/>
          <p:nvPr/>
        </p:nvSpPr>
        <p:spPr>
          <a:xfrm>
            <a:off x="3810000" y="3200400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Secondary side</a:t>
            </a:r>
            <a:endParaRPr lang="en-US" sz="1000" dirty="0"/>
          </a:p>
        </p:txBody>
      </p:sp>
      <p:cxnSp>
        <p:nvCxnSpPr>
          <p:cNvPr id="63" name="Straight Arrow Connector 62"/>
          <p:cNvCxnSpPr/>
          <p:nvPr/>
        </p:nvCxnSpPr>
        <p:spPr bwMode="auto">
          <a:xfrm rot="10800000">
            <a:off x="3352800" y="3352800"/>
            <a:ext cx="5715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/>
          </a:ln>
          <a:effectLst/>
        </p:spPr>
      </p:cxnSp>
      <p:cxnSp>
        <p:nvCxnSpPr>
          <p:cNvPr id="40" name="Curved Connector 39"/>
          <p:cNvCxnSpPr/>
          <p:nvPr/>
        </p:nvCxnSpPr>
        <p:spPr bwMode="auto">
          <a:xfrm rot="16200000" flipH="1">
            <a:off x="2628900" y="2552700"/>
            <a:ext cx="990600" cy="1524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43" name="Rectangle 42"/>
          <p:cNvSpPr/>
          <p:nvPr/>
        </p:nvSpPr>
        <p:spPr bwMode="auto">
          <a:xfrm flipH="1">
            <a:off x="2057400" y="2209800"/>
            <a:ext cx="45719" cy="381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705600" y="5105400"/>
            <a:ext cx="1676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/>
              <a:t>Feedwater</a:t>
            </a:r>
            <a:r>
              <a:rPr lang="en-US" sz="1000" dirty="0" smtClean="0"/>
              <a:t> supply</a:t>
            </a:r>
            <a:endParaRPr lang="en-US" sz="1000" dirty="0"/>
          </a:p>
        </p:txBody>
      </p:sp>
      <p:sp>
        <p:nvSpPr>
          <p:cNvPr id="66" name="TextBox 65"/>
          <p:cNvSpPr txBox="1"/>
          <p:nvPr/>
        </p:nvSpPr>
        <p:spPr>
          <a:xfrm>
            <a:off x="914400" y="3352800"/>
            <a:ext cx="1447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Heat transfer from primary side to secondary side</a:t>
            </a:r>
            <a:endParaRPr lang="en-US" sz="1000" dirty="0"/>
          </a:p>
        </p:txBody>
      </p:sp>
      <p:sp>
        <p:nvSpPr>
          <p:cNvPr id="71" name="Rectangle 70"/>
          <p:cNvSpPr/>
          <p:nvPr/>
        </p:nvSpPr>
        <p:spPr bwMode="auto">
          <a:xfrm>
            <a:off x="2667000" y="2590800"/>
            <a:ext cx="3810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grpSp>
        <p:nvGrpSpPr>
          <p:cNvPr id="74" name="Group 15"/>
          <p:cNvGrpSpPr/>
          <p:nvPr/>
        </p:nvGrpSpPr>
        <p:grpSpPr>
          <a:xfrm rot="5400000">
            <a:off x="2476500" y="2476500"/>
            <a:ext cx="76200" cy="304800"/>
            <a:chOff x="1219200" y="1828800"/>
            <a:chExt cx="304800" cy="609600"/>
          </a:xfrm>
        </p:grpSpPr>
        <p:sp>
          <p:nvSpPr>
            <p:cNvPr id="75" name="Isosceles Triangle 74"/>
            <p:cNvSpPr/>
            <p:nvPr/>
          </p:nvSpPr>
          <p:spPr bwMode="auto">
            <a:xfrm rot="10800000">
              <a:off x="1219200" y="18288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  <p:sp>
          <p:nvSpPr>
            <p:cNvPr id="76" name="Isosceles Triangle 75"/>
            <p:cNvSpPr/>
            <p:nvPr/>
          </p:nvSpPr>
          <p:spPr bwMode="auto">
            <a:xfrm>
              <a:off x="1219200" y="21336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</p:grpSp>
      <p:sp>
        <p:nvSpPr>
          <p:cNvPr id="77" name="Rectangle 76"/>
          <p:cNvSpPr/>
          <p:nvPr/>
        </p:nvSpPr>
        <p:spPr bwMode="auto">
          <a:xfrm>
            <a:off x="1981200" y="2590800"/>
            <a:ext cx="3810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grpSp>
        <p:nvGrpSpPr>
          <p:cNvPr id="79" name="Group 15"/>
          <p:cNvGrpSpPr/>
          <p:nvPr/>
        </p:nvGrpSpPr>
        <p:grpSpPr>
          <a:xfrm rot="5400000">
            <a:off x="2476500" y="2095500"/>
            <a:ext cx="76200" cy="304800"/>
            <a:chOff x="1219200" y="1828800"/>
            <a:chExt cx="304800" cy="609600"/>
          </a:xfrm>
        </p:grpSpPr>
        <p:sp>
          <p:nvSpPr>
            <p:cNvPr id="80" name="Isosceles Triangle 79"/>
            <p:cNvSpPr/>
            <p:nvPr/>
          </p:nvSpPr>
          <p:spPr bwMode="auto">
            <a:xfrm rot="10800000">
              <a:off x="1219200" y="18288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  <p:sp>
          <p:nvSpPr>
            <p:cNvPr id="81" name="Isosceles Triangle 80"/>
            <p:cNvSpPr/>
            <p:nvPr/>
          </p:nvSpPr>
          <p:spPr bwMode="auto">
            <a:xfrm>
              <a:off x="1219200" y="21336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</p:grpSp>
      <p:sp>
        <p:nvSpPr>
          <p:cNvPr id="82" name="Rectangle 81"/>
          <p:cNvSpPr/>
          <p:nvPr/>
        </p:nvSpPr>
        <p:spPr bwMode="auto">
          <a:xfrm>
            <a:off x="1981200" y="2209800"/>
            <a:ext cx="381000" cy="762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3" charset="-128"/>
            </a:endParaRPr>
          </a:p>
        </p:txBody>
      </p:sp>
      <p:grpSp>
        <p:nvGrpSpPr>
          <p:cNvPr id="83" name="Group 15"/>
          <p:cNvGrpSpPr/>
          <p:nvPr/>
        </p:nvGrpSpPr>
        <p:grpSpPr>
          <a:xfrm rot="5400000">
            <a:off x="6781800" y="3581400"/>
            <a:ext cx="152400" cy="304800"/>
            <a:chOff x="1219200" y="1828800"/>
            <a:chExt cx="304800" cy="609600"/>
          </a:xfrm>
        </p:grpSpPr>
        <p:sp>
          <p:nvSpPr>
            <p:cNvPr id="84" name="Isosceles Triangle 83"/>
            <p:cNvSpPr/>
            <p:nvPr/>
          </p:nvSpPr>
          <p:spPr bwMode="auto">
            <a:xfrm rot="10800000">
              <a:off x="1219200" y="18288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  <p:sp>
          <p:nvSpPr>
            <p:cNvPr id="85" name="Isosceles Triangle 84"/>
            <p:cNvSpPr/>
            <p:nvPr/>
          </p:nvSpPr>
          <p:spPr bwMode="auto">
            <a:xfrm>
              <a:off x="1219200" y="21336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</p:grpSp>
      <p:grpSp>
        <p:nvGrpSpPr>
          <p:cNvPr id="89" name="Group 15"/>
          <p:cNvGrpSpPr/>
          <p:nvPr/>
        </p:nvGrpSpPr>
        <p:grpSpPr>
          <a:xfrm>
            <a:off x="6629400" y="4648200"/>
            <a:ext cx="76200" cy="228600"/>
            <a:chOff x="1219200" y="1828800"/>
            <a:chExt cx="304800" cy="609600"/>
          </a:xfrm>
        </p:grpSpPr>
        <p:sp>
          <p:nvSpPr>
            <p:cNvPr id="90" name="Isosceles Triangle 89"/>
            <p:cNvSpPr/>
            <p:nvPr/>
          </p:nvSpPr>
          <p:spPr bwMode="auto">
            <a:xfrm rot="10800000">
              <a:off x="1219200" y="18288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  <p:sp>
          <p:nvSpPr>
            <p:cNvPr id="91" name="Isosceles Triangle 90"/>
            <p:cNvSpPr/>
            <p:nvPr/>
          </p:nvSpPr>
          <p:spPr bwMode="auto">
            <a:xfrm>
              <a:off x="1219200" y="2133600"/>
              <a:ext cx="304800" cy="304800"/>
            </a:xfrm>
            <a:prstGeom prst="triangl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-3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AECL - OFFICIAL USE ONLY / À USAGE EXCLUSIF - EACL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C34D54-C485-4991-BAB6-66080106CEF5}" type="slidenum">
              <a:rPr lang="en-US"/>
              <a:pPr/>
              <a:t>10</a:t>
            </a:fld>
            <a:endParaRPr lang="en-US" sz="140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 of Power - Heat Sinks for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EC6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" y="1066799"/>
          <a:ext cx="9143998" cy="5105402"/>
        </p:xfrm>
        <a:graphic>
          <a:graphicData uri="http://schemas.openxmlformats.org/drawingml/2006/table">
            <a:tbl>
              <a:tblPr/>
              <a:tblGrid>
                <a:gridCol w="990599"/>
                <a:gridCol w="1727887"/>
                <a:gridCol w="1729946"/>
                <a:gridCol w="1565189"/>
                <a:gridCol w="1565189"/>
                <a:gridCol w="1565188"/>
              </a:tblGrid>
              <a:tr h="4917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All electrical power available</a:t>
                      </a:r>
                      <a:endParaRPr lang="en-U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Loss of </a:t>
                      </a: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Grid </a:t>
                      </a:r>
                      <a:b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(Loss of</a:t>
                      </a:r>
                      <a:r>
                        <a:rPr lang="en-CA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Class IV)</a:t>
                      </a:r>
                      <a:endParaRPr lang="en-U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Loss of Grid + Stand By </a:t>
                      </a: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III Diesels </a:t>
                      </a:r>
                      <a:endParaRPr lang="en-U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Loss of </a:t>
                      </a: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AC Generation </a:t>
                      </a:r>
                      <a:b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(Loss of Class</a:t>
                      </a:r>
                      <a:r>
                        <a:rPr lang="en-CA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IV &amp; Class III &amp; EPS </a:t>
                      </a:r>
                      <a:r>
                        <a:rPr lang="en-CA" sz="1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DGs</a:t>
                      </a:r>
                      <a:r>
                        <a:rPr lang="en-CA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en-U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Station Black </a:t>
                      </a: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Out</a:t>
                      </a:r>
                      <a:b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en-CA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(Loss of Class IV/III/II/I </a:t>
                      </a:r>
                      <a:r>
                        <a:rPr lang="en-CA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&amp; EPS </a:t>
                      </a:r>
                      <a:r>
                        <a:rPr lang="en-CA" sz="1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DGs</a:t>
                      </a:r>
                      <a:r>
                        <a:rPr lang="en-CA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&amp; </a:t>
                      </a:r>
                      <a:r>
                        <a:rPr lang="en-CA" sz="1000" b="1" baseline="0" dirty="0" err="1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</a:t>
                      </a:r>
                      <a:r>
                        <a:rPr lang="en-CA" sz="10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DG</a:t>
                      </a:r>
                      <a:r>
                        <a:rPr lang="en-CA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en-U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0233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Available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Power </a:t>
                      </a: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Sources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IV from Grid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III Standby Diesels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 UPS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EPS Diesels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hour SQ UPS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 Diesel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III Standby Diesels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 UPS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EPS Diesels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hour SQ UPS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 Diesel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Class I UPS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EPS Diesels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hour SQ UPS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 Diesel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hour SQ UPS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 Diesel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24 hour SQ UPS</a:t>
                      </a:r>
                      <a:endParaRPr lang="en-US" sz="1000" b="1" kern="1200" baseline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5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Available Heat Sinks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Main </a:t>
                      </a:r>
                      <a:r>
                        <a:rPr lang="en-CA" sz="1000" b="1" dirty="0" err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Feedwater</a:t>
                      </a:r>
                      <a:endParaRPr lang="en-CA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Auxiliary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CA" sz="1000" b="1" baseline="0" dirty="0" err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Feedwater</a:t>
                      </a: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Shutdown Cooling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Emergency Heat Removal System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Moderator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Reserve Water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Shield Cooling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Emergency Core Cooling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Local air coolers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Spent Fuel Bay Cooling</a:t>
                      </a:r>
                      <a:endParaRPr lang="en-CA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Severe Accident Recovery &amp; Heat Removal System (SARHRS)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Containment Cooling Spray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Auxiliary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CA" sz="1000" b="1" baseline="0" dirty="0" err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Feedwater</a:t>
                      </a: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Emergency Heat Removal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Reserve Water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Shutdown Cooling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Moderator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Shield Cooling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Emergency Core Cooling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Containment Cooling Spray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Local air coolers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Spent Fuel Bay Cooling</a:t>
                      </a:r>
                      <a:endParaRPr lang="en-CA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Emergency Heat Removal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Reserve Water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Emergency Core Cooling (</a:t>
                      </a:r>
                      <a:r>
                        <a:rPr lang="en-CA" sz="1000" b="1" baseline="0" dirty="0" err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ECC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Containment Cooling Spray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Local air coolers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NSQ</a:t>
                      </a:r>
                      <a:r>
                        <a:rPr lang="en-CA" sz="1000" b="1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Fire water (diesel driven)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lang="en-CA" sz="1000" b="1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Reserve Water System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Severe Accident Recovery &amp; Heat Removal System (</a:t>
                      </a:r>
                      <a:r>
                        <a:rPr lang="en-CA" sz="1000" b="1" baseline="0" dirty="0" err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SARHRS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Containment Cooling Spray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NSQ</a:t>
                      </a: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Fire water (diesel driven)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en-CA" sz="1000" b="1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Reserve Water System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High Pressure </a:t>
                      </a:r>
                      <a:r>
                        <a:rPr lang="en-CA" sz="1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ECC</a:t>
                      </a:r>
                      <a:endParaRPr lang="en-CA" sz="1000" b="1" kern="1200" baseline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NSQ</a:t>
                      </a: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Fire water (diesel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driven)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HTS</a:t>
                      </a: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boil off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Moderator boil off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CA" sz="10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Calandria</a:t>
                      </a:r>
                      <a:r>
                        <a:rPr lang="en-CA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Vault boil off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CA" sz="1000" b="1" baseline="0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3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Amount of heat to be removed 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2,182 </a:t>
                      </a:r>
                      <a:r>
                        <a:rPr lang="en-CA" sz="1000" b="1" dirty="0" err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MWth</a:t>
                      </a: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(reactor at </a:t>
                      </a:r>
                      <a:r>
                        <a:rPr lang="en-CA" sz="1000" b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full</a:t>
                      </a:r>
                      <a:r>
                        <a:rPr lang="en-CA" sz="1000" b="1" baseline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power</a:t>
                      </a:r>
                      <a:r>
                        <a:rPr lang="en-CA" sz="1000" b="1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en-CA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1.8MWth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bay)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&lt;1% of Full Power after 24 hours (reactor)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1.8MWth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&lt;1% of Full Power after 24 hours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1.8MWth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 boil off)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&lt;1% of Full Power after 24 hours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1.8MWth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 boil off)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&lt;1% of Full Power after 24 hours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1.8MWth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bay) boil off)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29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Timing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Indefinitely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dirty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Indefinitely</a:t>
                      </a: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Indefinitely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13 days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Indefinitely (reactor)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13 days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&gt;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3days </a:t>
                      </a: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(reactor)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13 days (spent</a:t>
                      </a:r>
                      <a:r>
                        <a:rPr lang="en-CA" sz="1000" b="1" baseline="0" dirty="0" smtClean="0">
                          <a:effectLst/>
                          <a:latin typeface="Calibri" pitchFamily="34" charset="0"/>
                          <a:ea typeface="Times New Roman"/>
                          <a:cs typeface="Times New Roman" pitchFamily="18" charset="0"/>
                        </a:rPr>
                        <a:t> fuel bay)</a:t>
                      </a:r>
                      <a:endParaRPr lang="en-US" sz="1000" b="1" dirty="0" smtClean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000" b="1" dirty="0">
                        <a:effectLst/>
                        <a:latin typeface="Calibri" pitchFamily="34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211" marR="502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EC6 Safety Summary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066800"/>
            <a:ext cx="7931150" cy="2667000"/>
          </a:xfrm>
        </p:spPr>
        <p:txBody>
          <a:bodyPr/>
          <a:lstStyle/>
          <a:p>
            <a:pPr eaLnBrk="1" hangingPunct="1"/>
            <a:endParaRPr lang="en-CA" sz="2800" dirty="0" smtClean="0"/>
          </a:p>
          <a:p>
            <a:r>
              <a:rPr lang="en-CA" sz="2000" dirty="0" smtClean="0"/>
              <a:t>Both active and passive systems to prevent severe accidents</a:t>
            </a:r>
          </a:p>
          <a:p>
            <a:pPr>
              <a:buNone/>
            </a:pPr>
            <a:endParaRPr lang="en-CA" sz="2000" dirty="0" smtClean="0"/>
          </a:p>
          <a:p>
            <a:pPr eaLnBrk="1" hangingPunct="1"/>
            <a:r>
              <a:rPr lang="en-CA" sz="2000" dirty="0" smtClean="0"/>
              <a:t>Severe accident progression is relatively slow</a:t>
            </a:r>
          </a:p>
          <a:p>
            <a:pPr eaLnBrk="1" hangingPunct="1">
              <a:buNone/>
            </a:pPr>
            <a:endParaRPr lang="en-CA" sz="2000" dirty="0" smtClean="0"/>
          </a:p>
          <a:p>
            <a:pPr eaLnBrk="1" hangingPunct="1"/>
            <a:r>
              <a:rPr lang="en-CA" sz="2000" dirty="0" smtClean="0"/>
              <a:t>Robust design against severe accidents</a:t>
            </a:r>
          </a:p>
          <a:p>
            <a:pPr eaLnBrk="1" hangingPunct="1">
              <a:buNone/>
            </a:pPr>
            <a:endParaRPr lang="en-CA" sz="2000" dirty="0" smtClean="0"/>
          </a:p>
          <a:p>
            <a:pPr eaLnBrk="1" hangingPunct="1">
              <a:buNone/>
            </a:pPr>
            <a:endParaRPr lang="en-CA" sz="2000" dirty="0" smtClean="0"/>
          </a:p>
          <a:p>
            <a:pPr lvl="1" eaLnBrk="1" hangingPunct="1"/>
            <a:endParaRPr lang="en-CA" dirty="0" smtClean="0"/>
          </a:p>
          <a:p>
            <a:pPr eaLnBrk="1" hangingPunct="1">
              <a:buNone/>
            </a:pPr>
            <a:endParaRPr lang="en-CA" sz="2000" dirty="0" smtClean="0"/>
          </a:p>
          <a:p>
            <a:pPr eaLnBrk="1" hangingPunct="1"/>
            <a:endParaRPr lang="en-CA" sz="3200" dirty="0" smtClean="0"/>
          </a:p>
          <a:p>
            <a:pPr eaLnBrk="1" hangingPunct="1">
              <a:buNone/>
            </a:pPr>
            <a:r>
              <a:rPr lang="en-CA" sz="3200" dirty="0" smtClean="0"/>
              <a:t> </a:t>
            </a:r>
          </a:p>
        </p:txBody>
      </p:sp>
      <p:sp>
        <p:nvSpPr>
          <p:cNvPr id="18435" name="Slide Number Placeholder 4"/>
          <p:cNvSpPr txBox="1">
            <a:spLocks noGrp="1"/>
          </p:cNvSpPr>
          <p:nvPr/>
        </p:nvSpPr>
        <p:spPr bwMode="auto">
          <a:xfrm>
            <a:off x="7924800" y="6553200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63CCF845-3F41-4BF2-BC62-6D2DDAEC2ED0}" type="slidenum">
              <a:rPr lang="en-US" sz="800"/>
              <a:pPr algn="r" eaLnBrk="0" hangingPunct="0"/>
              <a:t>11</a:t>
            </a:fld>
            <a:endParaRPr lang="en-US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44E49E-1132-44D0-9A5B-2FFFE04501C4}" type="slidenum">
              <a:rPr lang="en-US" smtClean="0"/>
              <a:pPr>
                <a:defRPr/>
              </a:pPr>
              <a:t>11</a:t>
            </a:fld>
            <a:endParaRPr lang="en-US" sz="1400" dirty="0"/>
          </a:p>
        </p:txBody>
      </p:sp>
      <p:sp>
        <p:nvSpPr>
          <p:cNvPr id="18437" name="Footer Placeholder 3"/>
          <p:cNvSpPr txBox="1">
            <a:spLocks noGrp="1"/>
          </p:cNvSpPr>
          <p:nvPr/>
        </p:nvSpPr>
        <p:spPr bwMode="auto">
          <a:xfrm>
            <a:off x="76200" y="64770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CA" sz="1400" b="1"/>
              <a:t>AECL - OFFICIAL USE ONLY / À USAGE EXCLUSIF - EACL</a:t>
            </a:r>
          </a:p>
          <a:p>
            <a:pPr eaLnBrk="0" hangingPunct="0"/>
            <a:endParaRPr lang="en-US" sz="1400" b="1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Impact of Fukushima on the Future of Nuclear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World Population Trends</a:t>
            </a:r>
          </a:p>
          <a:p>
            <a:r>
              <a:rPr lang="en-US" sz="4000" dirty="0" smtClean="0"/>
              <a:t>World Energy Consumption</a:t>
            </a:r>
          </a:p>
          <a:p>
            <a:r>
              <a:rPr lang="en-US" sz="4000" dirty="0" smtClean="0"/>
              <a:t>Are we more efficient?</a:t>
            </a:r>
          </a:p>
          <a:p>
            <a:r>
              <a:rPr lang="en-US" sz="4000" dirty="0" smtClean="0"/>
              <a:t>Do we have a choice?</a:t>
            </a:r>
          </a:p>
          <a:p>
            <a:r>
              <a:rPr lang="en-US" sz="4000" dirty="0" smtClean="0"/>
              <a:t>Nuclear needs to play a role.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12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Anticipated World Population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2011 October		  7 Billion</a:t>
            </a:r>
          </a:p>
          <a:p>
            <a:endParaRPr lang="en-US" sz="3200" dirty="0" smtClean="0"/>
          </a:p>
          <a:p>
            <a:r>
              <a:rPr lang="en-US" sz="3200" dirty="0" smtClean="0"/>
              <a:t>2050				  9 Billion</a:t>
            </a:r>
          </a:p>
          <a:p>
            <a:endParaRPr lang="en-US" sz="3200" dirty="0" smtClean="0"/>
          </a:p>
          <a:p>
            <a:r>
              <a:rPr lang="en-US" sz="3200" dirty="0" smtClean="0"/>
              <a:t>2100				10 Billion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13</a:t>
            </a:fld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239000" cy="914400"/>
          </a:xfrm>
        </p:spPr>
        <p:txBody>
          <a:bodyPr/>
          <a:lstStyle/>
          <a:p>
            <a:r>
              <a:rPr lang="en-US" dirty="0" smtClean="0"/>
              <a:t>Population Growth in Major Regions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14</a:t>
            </a:fld>
            <a:endParaRPr lang="en-US" sz="140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66746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IEA World Energy Outlook 2010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Primary Energy Intensity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15</a:t>
            </a:fld>
            <a:endParaRPr lang="en-US" sz="140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817142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IEA World Energy Outlook 2010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610600" cy="914400"/>
          </a:xfrm>
        </p:spPr>
        <p:txBody>
          <a:bodyPr/>
          <a:lstStyle/>
          <a:p>
            <a:r>
              <a:rPr lang="en-US" dirty="0" smtClean="0"/>
              <a:t>Changes in residential electricity demand:  </a:t>
            </a:r>
            <a:br>
              <a:rPr lang="en-US" dirty="0" smtClean="0"/>
            </a:br>
            <a:r>
              <a:rPr lang="en-US" dirty="0" smtClean="0"/>
              <a:t>United States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16</a:t>
            </a:fld>
            <a:endParaRPr lang="en-US" sz="140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599" y="1295400"/>
            <a:ext cx="806823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8001000" cy="914400"/>
          </a:xfrm>
        </p:spPr>
        <p:txBody>
          <a:bodyPr/>
          <a:lstStyle/>
          <a:p>
            <a:r>
              <a:rPr lang="en-US" dirty="0" smtClean="0"/>
              <a:t>World Overall Primary Energy Demand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17</a:t>
            </a:fld>
            <a:endParaRPr lang="en-US" sz="140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81690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IEA World Energy Outlook 2010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electricity consumption growth will come from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18</a:t>
            </a:fld>
            <a:endParaRPr lang="en-US" sz="140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95400"/>
            <a:ext cx="6096000" cy="493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71600" y="6172200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IEA World Energy Outlook 2010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239000" cy="914400"/>
          </a:xfrm>
        </p:spPr>
        <p:txBody>
          <a:bodyPr/>
          <a:lstStyle/>
          <a:p>
            <a:r>
              <a:rPr lang="en-US" dirty="0" smtClean="0"/>
              <a:t>Electrification of developing regions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19</a:t>
            </a:fld>
            <a:endParaRPr lang="en-US" sz="140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543800" cy="493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5800" y="6172200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IEA World Energy Outlook 2010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Future Energy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924800" cy="4724400"/>
          </a:xfrm>
        </p:spPr>
        <p:txBody>
          <a:bodyPr/>
          <a:lstStyle/>
          <a:p>
            <a:r>
              <a:rPr lang="en-US" dirty="0" smtClean="0"/>
              <a:t>Energy needs will rise with electricity leading the way;</a:t>
            </a:r>
          </a:p>
          <a:p>
            <a:r>
              <a:rPr lang="en-US" dirty="0" smtClean="0"/>
              <a:t>With current policies in many countries </a:t>
            </a:r>
            <a:r>
              <a:rPr lang="en-US" dirty="0" err="1" smtClean="0"/>
              <a:t>renewables</a:t>
            </a:r>
            <a:r>
              <a:rPr lang="en-US" dirty="0" smtClean="0"/>
              <a:t> will play a key role but up to a point; cost considerations will soon take over;</a:t>
            </a:r>
          </a:p>
          <a:p>
            <a:r>
              <a:rPr lang="en-US" dirty="0" smtClean="0"/>
              <a:t>Abundance of relatively inexpensive coal and gas will make them key players in electricity generation (growing evidence of climate change will become a factor longer term that will curtail their use);</a:t>
            </a:r>
          </a:p>
          <a:p>
            <a:r>
              <a:rPr lang="en-US" dirty="0" smtClean="0"/>
              <a:t>Nuclear will continue to grow; some slowdown expected in certain countries; BUT economics will be a key factor: nuclear will be successful in markets where it is competitive (e.g. China)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20</a:t>
            </a:fld>
            <a:endParaRPr lang="en-US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467600" cy="914400"/>
          </a:xfrm>
        </p:spPr>
        <p:txBody>
          <a:bodyPr/>
          <a:lstStyle/>
          <a:p>
            <a:r>
              <a:rPr lang="en-US" dirty="0" smtClean="0"/>
              <a:t>World Electricity Generation to 2035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21</a:t>
            </a:fld>
            <a:endParaRPr lang="en-US" sz="140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78451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0" y="6019800"/>
            <a:ext cx="426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IEA World Energy Outlook 2010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U.S. Generating Capacity to 2035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22</a:t>
            </a:fld>
            <a:endParaRPr lang="en-US" sz="140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799"/>
            <a:ext cx="8839200" cy="412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we were….. Where we are going…..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23</a:t>
            </a:fld>
            <a:endParaRPr lang="en-US" sz="140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086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4582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ea typeface="ＭＳ Ｐゴシック" pitchFamily="80" charset="-128"/>
              </a:rPr>
              <a:t>Nuclear Power – Part of our urban landscape</a:t>
            </a:r>
          </a:p>
        </p:txBody>
      </p:sp>
      <p:pic>
        <p:nvPicPr>
          <p:cNvPr id="7" name="Picture 6" descr="Pickering Nuclear Power Station.JPG"/>
          <p:cNvPicPr>
            <a:picLocks noChangeAspect="1"/>
          </p:cNvPicPr>
          <p:nvPr/>
        </p:nvPicPr>
        <p:blipFill>
          <a:blip r:embed="rId2" cstate="print"/>
          <a:srcRect t="1556" b="2341"/>
          <a:stretch>
            <a:fillRect/>
          </a:stretch>
        </p:blipFill>
        <p:spPr bwMode="auto">
          <a:xfrm>
            <a:off x="611188" y="1638325"/>
            <a:ext cx="3176587" cy="33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8100000" algn="tr" rotWithShape="0">
              <a:srgbClr val="808080">
                <a:alpha val="39999"/>
              </a:srgbClr>
            </a:outerShdw>
          </a:effectLst>
        </p:spPr>
      </p:pic>
      <p:sp>
        <p:nvSpPr>
          <p:cNvPr id="23559" name="Slide Number Placeholder 3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1D2303E-0AB9-4A74-9CF2-1EDFF357FD8D}" type="slidenum">
              <a:rPr lang="en-US"/>
              <a:pPr/>
              <a:t>24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77069" y="5257800"/>
            <a:ext cx="8207375" cy="504081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US" sz="2000" b="1" dirty="0" smtClean="0">
                <a:latin typeface="Arial" pitchFamily="34" charset="0"/>
                <a:ea typeface="ＭＳ Ｐゴシック" pitchFamily="80" charset="-128"/>
              </a:rPr>
              <a:t>Public acceptance, safety, and close to home.</a:t>
            </a:r>
          </a:p>
        </p:txBody>
      </p:sp>
      <p:sp>
        <p:nvSpPr>
          <p:cNvPr id="9" name="Rectangle 14"/>
          <p:cNvSpPr txBox="1">
            <a:spLocks noChangeArrowheads="1"/>
          </p:cNvSpPr>
          <p:nvPr/>
        </p:nvSpPr>
        <p:spPr>
          <a:xfrm>
            <a:off x="0" y="6477000"/>
            <a:ext cx="57912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 pitchFamily="-3" charset="-128"/>
                <a:cs typeface="+mn-cs"/>
              </a:rPr>
              <a:t>AECL - OFFICIAL USE ONLY / À USAGE EXCLUSIF - EACL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ヒラギノ角ゴ Pro W3" pitchFamily="-3" charset="-128"/>
              <a:cs typeface="+mn-cs"/>
            </a:endParaRPr>
          </a:p>
        </p:txBody>
      </p:sp>
      <p:pic>
        <p:nvPicPr>
          <p:cNvPr id="11" name="Picture 1"/>
          <p:cNvPicPr>
            <a:picLocks noChangeArrowheads="1"/>
          </p:cNvPicPr>
          <p:nvPr/>
        </p:nvPicPr>
        <p:blipFill>
          <a:blip r:embed="rId3" cstate="print"/>
          <a:srcRect b="1172"/>
          <a:stretch>
            <a:fillRect/>
          </a:stretch>
        </p:blipFill>
        <p:spPr bwMode="auto">
          <a:xfrm>
            <a:off x="3886200" y="1640392"/>
            <a:ext cx="5029200" cy="3388808"/>
          </a:xfrm>
          <a:prstGeom prst="rect">
            <a:avLst/>
          </a:prstGeom>
          <a:noFill/>
          <a:ln w="25400" cap="flat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5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914400"/>
          </a:xfrm>
          <a:noFill/>
          <a:ln/>
        </p:spPr>
        <p:txBody>
          <a:bodyPr anchor="ctr"/>
          <a:lstStyle/>
          <a:p>
            <a:r>
              <a:rPr lang="en-US" altLang="zh-CN" sz="3000" b="1" dirty="0" smtClean="0">
                <a:latin typeface="+mn-lt"/>
                <a:ea typeface="SimSun" pitchFamily="2" charset="-122"/>
              </a:rPr>
              <a:t>A modest </a:t>
            </a:r>
            <a:r>
              <a:rPr lang="en-US" altLang="zh-CN" sz="3000" b="1" dirty="0">
                <a:latin typeface="+mn-lt"/>
                <a:ea typeface="SimSun" pitchFamily="2" charset="-122"/>
              </a:rPr>
              <a:t>design step, a large performance step</a:t>
            </a:r>
            <a:endParaRPr lang="en-CA" altLang="zh-CN" sz="3000" b="1" dirty="0">
              <a:latin typeface="+mn-lt"/>
              <a:ea typeface="SimSun" pitchFamily="2" charset="-122"/>
              <a:sym typeface="Wingdings" pitchFamily="2" charset="2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3886200" cy="1143000"/>
          </a:xfrm>
        </p:spPr>
        <p:txBody>
          <a:bodyPr/>
          <a:lstStyle/>
          <a:p>
            <a:pPr>
              <a:buNone/>
            </a:pPr>
            <a:r>
              <a:rPr lang="en-US" sz="1800" u="sng" dirty="0" smtClean="0"/>
              <a:t>CANDU 6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Heavy-water cooled</a:t>
            </a:r>
          </a:p>
          <a:p>
            <a:r>
              <a:rPr lang="en-US" sz="1800" dirty="0" smtClean="0"/>
              <a:t>740 </a:t>
            </a:r>
            <a:r>
              <a:rPr lang="en-US" sz="1800" dirty="0" err="1" smtClean="0"/>
              <a:t>MWe</a:t>
            </a:r>
            <a:r>
              <a:rPr lang="en-US" sz="1800" dirty="0" smtClean="0"/>
              <a:t> class</a:t>
            </a:r>
            <a:endParaRPr lang="en-US" sz="1800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3886200" cy="1143000"/>
          </a:xfrm>
        </p:spPr>
        <p:txBody>
          <a:bodyPr/>
          <a:lstStyle/>
          <a:p>
            <a:pPr>
              <a:buNone/>
            </a:pPr>
            <a:r>
              <a:rPr lang="en-US" sz="1800" u="sng" dirty="0" smtClean="0"/>
              <a:t>ACR-1000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Light-water cooled</a:t>
            </a:r>
          </a:p>
          <a:p>
            <a:r>
              <a:rPr lang="en-US" sz="1800" dirty="0" smtClean="0"/>
              <a:t>1200 </a:t>
            </a:r>
            <a:r>
              <a:rPr lang="en-US" sz="1800" dirty="0" err="1" smtClean="0"/>
              <a:t>MWe</a:t>
            </a:r>
            <a:r>
              <a:rPr lang="en-US" sz="1800" dirty="0" smtClean="0"/>
              <a:t> class</a:t>
            </a:r>
            <a:endParaRPr lang="en-US" sz="1800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5FCAD9-528F-4B2C-926D-5C4DF1C33B8F}" type="slidenum">
              <a:rPr lang="en-US"/>
              <a:pPr/>
              <a:t>25</a:t>
            </a:fld>
            <a:endParaRPr lang="en-US"/>
          </a:p>
        </p:txBody>
      </p:sp>
      <p:pic>
        <p:nvPicPr>
          <p:cNvPr id="197636" name="Picture 4" descr="DSC_03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667000"/>
            <a:ext cx="3962400" cy="28194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97638" name="Picture 6" descr="fnl_proof_01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105400" y="2692400"/>
            <a:ext cx="3810000" cy="28606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97640" name="AutoShape 8"/>
          <p:cNvSpPr>
            <a:spLocks noChangeArrowheads="1"/>
          </p:cNvSpPr>
          <p:nvPr/>
        </p:nvSpPr>
        <p:spPr bwMode="auto">
          <a:xfrm>
            <a:off x="4343400" y="39624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Rectangle 14"/>
          <p:cNvSpPr txBox="1">
            <a:spLocks noChangeArrowheads="1"/>
          </p:cNvSpPr>
          <p:nvPr/>
        </p:nvSpPr>
        <p:spPr>
          <a:xfrm>
            <a:off x="0" y="6477000"/>
            <a:ext cx="57912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 pitchFamily="-3" charset="-128"/>
                <a:cs typeface="+mn-cs"/>
              </a:rPr>
              <a:t>AECL - OFFICIAL USE ONLY / À USAGE EXCLUSIF - EACL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ヒラギノ角ゴ Pro W3" pitchFamily="-3" charset="-128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5576" y="3356992"/>
            <a:ext cx="2880320" cy="2304256"/>
          </a:xfrm>
          <a:prstGeom prst="rect">
            <a:avLst/>
          </a:prstGeom>
          <a:solidFill>
            <a:srgbClr val="FFBD2B"/>
          </a:solidFill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757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 pitchFamily="34" charset="0"/>
                <a:ea typeface="ＭＳ Ｐゴシック" pitchFamily="80" charset="-128"/>
              </a:rPr>
              <a:t>Future options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4356100" y="1628775"/>
            <a:ext cx="4392613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0"/>
              <a:buNone/>
              <a:defRPr/>
            </a:pPr>
            <a:r>
              <a:rPr lang="en-US" b="1" dirty="0" smtClean="0"/>
              <a:t>Long Term: 2050+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 smtClean="0"/>
              <a:t>Develop Gen IV reactors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468313" y="1628775"/>
            <a:ext cx="4392612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charset="0"/>
              <a:buChar char="§"/>
              <a:defRPr sz="2200" kern="120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0"/>
              <a:buNone/>
              <a:defRPr/>
            </a:pPr>
            <a:r>
              <a:rPr lang="en-US" b="1" dirty="0" smtClean="0"/>
              <a:t>Short Term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 smtClean="0"/>
              <a:t>New Uranium supplies?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 smtClean="0"/>
              <a:t>Deploy Uranium saving technologies</a:t>
            </a:r>
          </a:p>
          <a:p>
            <a:pPr marL="631825" indent="-285750">
              <a:buClr>
                <a:srgbClr val="C4262E"/>
              </a:buClr>
              <a:buFont typeface="Wingdings" charset="2"/>
              <a:buChar char="§"/>
              <a:defRPr/>
            </a:pPr>
            <a:endParaRPr lang="en-US" sz="1800" dirty="0" smtClean="0"/>
          </a:p>
          <a:p>
            <a:pPr marL="631825" indent="-285750">
              <a:buFont typeface="Wingdings" charset="2"/>
              <a:buChar char="§"/>
              <a:defRPr/>
            </a:pPr>
            <a:r>
              <a:rPr lang="en-US" sz="1800" dirty="0" smtClean="0"/>
              <a:t>Recovered Uranium</a:t>
            </a:r>
          </a:p>
          <a:p>
            <a:pPr marL="631825" indent="-285750">
              <a:buFont typeface="Wingdings" charset="2"/>
              <a:buChar char="§"/>
              <a:defRPr/>
            </a:pPr>
            <a:r>
              <a:rPr lang="en-US" sz="1800" dirty="0" smtClean="0"/>
              <a:t>Recovered Plutonium</a:t>
            </a:r>
          </a:p>
          <a:p>
            <a:pPr marL="631825" indent="-285750">
              <a:buFont typeface="Wingdings" charset="2"/>
              <a:buChar char="§"/>
              <a:defRPr/>
            </a:pPr>
            <a:r>
              <a:rPr lang="en-US" sz="1800" dirty="0" smtClean="0"/>
              <a:t>Thorium</a:t>
            </a:r>
          </a:p>
          <a:p>
            <a:pPr marL="631825" indent="-285750">
              <a:buFont typeface="Wingdings" charset="2"/>
              <a:buChar char="§"/>
              <a:defRPr/>
            </a:pPr>
            <a:r>
              <a:rPr lang="en-US" sz="1800" dirty="0" smtClean="0"/>
              <a:t>Depleted Uranium</a:t>
            </a:r>
          </a:p>
          <a:p>
            <a:pPr marL="631825" indent="-285750">
              <a:buFont typeface="Wingdings" charset="2"/>
              <a:buChar char="§"/>
              <a:defRPr/>
            </a:pPr>
            <a:r>
              <a:rPr lang="en-US" sz="1800" dirty="0" smtClean="0"/>
              <a:t>Mixed Oxides</a:t>
            </a:r>
          </a:p>
          <a:p>
            <a:pPr marL="631825" indent="-285750">
              <a:buFont typeface="Wingdings" charset="2"/>
              <a:buChar char="§"/>
              <a:defRPr/>
            </a:pPr>
            <a:r>
              <a:rPr lang="en-US" sz="1800" dirty="0" smtClean="0"/>
              <a:t>Actinide Waste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859338" y="4098925"/>
            <a:ext cx="36004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b="1" dirty="0" smtClean="0">
                <a:solidFill>
                  <a:schemeClr val="accent6"/>
                </a:solidFill>
              </a:rPr>
              <a:t>CANDU </a:t>
            </a:r>
            <a:r>
              <a:rPr lang="en-US" sz="2200" b="1" dirty="0">
                <a:solidFill>
                  <a:schemeClr val="accent6"/>
                </a:solidFill>
              </a:rPr>
              <a:t>CAN UTILIZE THEM </a:t>
            </a:r>
            <a:r>
              <a:rPr lang="en-US" sz="2200" b="1" dirty="0" smtClean="0">
                <a:solidFill>
                  <a:schemeClr val="accent6"/>
                </a:solidFill>
              </a:rPr>
              <a:t>ALL</a:t>
            </a:r>
            <a:endParaRPr lang="en-US" sz="2200" b="1" dirty="0">
              <a:solidFill>
                <a:schemeClr val="accent6"/>
              </a:solidFill>
            </a:endParaRPr>
          </a:p>
        </p:txBody>
      </p:sp>
      <p:sp>
        <p:nvSpPr>
          <p:cNvPr id="10" name="Striped Right Arrow 9"/>
          <p:cNvSpPr>
            <a:spLocks/>
          </p:cNvSpPr>
          <p:nvPr/>
        </p:nvSpPr>
        <p:spPr bwMode="auto">
          <a:xfrm>
            <a:off x="3851275" y="3500438"/>
            <a:ext cx="865188" cy="1944687"/>
          </a:xfrm>
          <a:custGeom>
            <a:avLst/>
            <a:gdLst>
              <a:gd name="T0" fmla="*/ 0 w 864617"/>
              <a:gd name="T1" fmla="*/ 486526 h 1944216"/>
              <a:gd name="T2" fmla="*/ 27091 w 864617"/>
              <a:gd name="T3" fmla="*/ 486526 h 1944216"/>
              <a:gd name="T4" fmla="*/ 27091 w 864617"/>
              <a:gd name="T5" fmla="*/ 1459575 h 1944216"/>
              <a:gd name="T6" fmla="*/ 0 w 864617"/>
              <a:gd name="T7" fmla="*/ 1459575 h 1944216"/>
              <a:gd name="T8" fmla="*/ 0 w 864617"/>
              <a:gd name="T9" fmla="*/ 486526 h 1944216"/>
              <a:gd name="T10" fmla="*/ 54183 w 864617"/>
              <a:gd name="T11" fmla="*/ 486526 h 1944216"/>
              <a:gd name="T12" fmla="*/ 108362 w 864617"/>
              <a:gd name="T13" fmla="*/ 486526 h 1944216"/>
              <a:gd name="T14" fmla="*/ 108362 w 864617"/>
              <a:gd name="T15" fmla="*/ 1459575 h 1944216"/>
              <a:gd name="T16" fmla="*/ 54183 w 864617"/>
              <a:gd name="T17" fmla="*/ 1459575 h 1944216"/>
              <a:gd name="T18" fmla="*/ 54183 w 864617"/>
              <a:gd name="T19" fmla="*/ 486526 h 1944216"/>
              <a:gd name="T20" fmla="*/ 135452 w 864617"/>
              <a:gd name="T21" fmla="*/ 486526 h 1944216"/>
              <a:gd name="T22" fmla="*/ 433453 w 864617"/>
              <a:gd name="T23" fmla="*/ 486526 h 1944216"/>
              <a:gd name="T24" fmla="*/ 433453 w 864617"/>
              <a:gd name="T25" fmla="*/ 0 h 1944216"/>
              <a:gd name="T26" fmla="*/ 866903 w 864617"/>
              <a:gd name="T27" fmla="*/ 973051 h 1944216"/>
              <a:gd name="T28" fmla="*/ 433453 w 864617"/>
              <a:gd name="T29" fmla="*/ 1946100 h 1944216"/>
              <a:gd name="T30" fmla="*/ 433453 w 864617"/>
              <a:gd name="T31" fmla="*/ 1459575 h 1944216"/>
              <a:gd name="T32" fmla="*/ 135452 w 864617"/>
              <a:gd name="T33" fmla="*/ 1459575 h 1944216"/>
              <a:gd name="T34" fmla="*/ 135452 w 864617"/>
              <a:gd name="T35" fmla="*/ 486526 h 194421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864617" h="1944216">
                <a:moveTo>
                  <a:pt x="0" y="486054"/>
                </a:moveTo>
                <a:lnTo>
                  <a:pt x="27019" y="486054"/>
                </a:lnTo>
                <a:lnTo>
                  <a:pt x="27019" y="1458162"/>
                </a:lnTo>
                <a:lnTo>
                  <a:pt x="0" y="1458162"/>
                </a:lnTo>
                <a:lnTo>
                  <a:pt x="0" y="486054"/>
                </a:lnTo>
                <a:close/>
                <a:moveTo>
                  <a:pt x="54039" y="486054"/>
                </a:moveTo>
                <a:lnTo>
                  <a:pt x="108077" y="486054"/>
                </a:lnTo>
                <a:lnTo>
                  <a:pt x="108077" y="1458162"/>
                </a:lnTo>
                <a:lnTo>
                  <a:pt x="54039" y="1458162"/>
                </a:lnTo>
                <a:lnTo>
                  <a:pt x="54039" y="486054"/>
                </a:lnTo>
                <a:close/>
                <a:moveTo>
                  <a:pt x="135096" y="486054"/>
                </a:moveTo>
                <a:lnTo>
                  <a:pt x="432309" y="486054"/>
                </a:lnTo>
                <a:lnTo>
                  <a:pt x="432309" y="0"/>
                </a:lnTo>
                <a:lnTo>
                  <a:pt x="864617" y="972108"/>
                </a:lnTo>
                <a:lnTo>
                  <a:pt x="432309" y="1944216"/>
                </a:lnTo>
                <a:lnTo>
                  <a:pt x="432309" y="1458162"/>
                </a:lnTo>
                <a:lnTo>
                  <a:pt x="135096" y="1458162"/>
                </a:lnTo>
                <a:lnTo>
                  <a:pt x="135096" y="486054"/>
                </a:lnTo>
                <a:close/>
              </a:path>
            </a:pathLst>
          </a:custGeom>
          <a:solidFill>
            <a:srgbClr val="FFBD2B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endParaRPr lang="en-US"/>
          </a:p>
        </p:txBody>
      </p:sp>
      <p:sp>
        <p:nvSpPr>
          <p:cNvPr id="75787" name="Slide Number Placeholder 4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96F4921-A638-4BB7-9A03-917085D86435}" type="slidenum">
              <a:rPr lang="en-US"/>
              <a:pPr/>
              <a:t>26</a:t>
            </a:fld>
            <a:endParaRPr lang="en-US"/>
          </a:p>
        </p:txBody>
      </p:sp>
      <p:sp>
        <p:nvSpPr>
          <p:cNvPr id="12" name="Rectangle 14"/>
          <p:cNvSpPr txBox="1">
            <a:spLocks noChangeArrowheads="1"/>
          </p:cNvSpPr>
          <p:nvPr/>
        </p:nvSpPr>
        <p:spPr>
          <a:xfrm>
            <a:off x="0" y="6477000"/>
            <a:ext cx="57912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 pitchFamily="-3" charset="-128"/>
                <a:cs typeface="+mn-cs"/>
              </a:rPr>
              <a:t>AECL - OFFICIAL USE ONLY / À USAGE EXCLUSIF - EACL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ヒラギノ角ゴ Pro W3" pitchFamily="-3" charset="-128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 pitchFamily="34" charset="0"/>
                <a:ea typeface="ＭＳ Ｐゴシック" pitchFamily="80" charset="-128"/>
              </a:rPr>
              <a:t>CANDU advanced fuel cycles</a:t>
            </a:r>
          </a:p>
        </p:txBody>
      </p:sp>
      <p:pic>
        <p:nvPicPr>
          <p:cNvPr id="76802" name="Picture 5" descr="AECL Fuel Cycle diagram-UPDATE EN-0305.wmf"/>
          <p:cNvPicPr>
            <a:picLocks noChangeAspect="1"/>
          </p:cNvPicPr>
          <p:nvPr/>
        </p:nvPicPr>
        <p:blipFill>
          <a:blip r:embed="rId2" cstate="print"/>
          <a:srcRect l="4436" t="26437" r="7285" b="13106"/>
          <a:stretch>
            <a:fillRect/>
          </a:stretch>
        </p:blipFill>
        <p:spPr bwMode="auto">
          <a:xfrm>
            <a:off x="251520" y="1833587"/>
            <a:ext cx="8061325" cy="4403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76805" name="Slide Number Placeholder 3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84369B-48B9-402B-A883-EA4514319F3D}" type="slidenum">
              <a:rPr lang="en-US"/>
              <a:pPr/>
              <a:t>27</a:t>
            </a:fld>
            <a:endParaRPr lang="en-US"/>
          </a:p>
        </p:txBody>
      </p:sp>
      <p:grpSp>
        <p:nvGrpSpPr>
          <p:cNvPr id="2" name="Group 28"/>
          <p:cNvGrpSpPr/>
          <p:nvPr/>
        </p:nvGrpSpPr>
        <p:grpSpPr>
          <a:xfrm>
            <a:off x="6228184" y="1268760"/>
            <a:ext cx="2736304" cy="3312368"/>
            <a:chOff x="6228184" y="1268760"/>
            <a:chExt cx="2736304" cy="3312368"/>
          </a:xfrm>
        </p:grpSpPr>
        <p:sp>
          <p:nvSpPr>
            <p:cNvPr id="7" name="Oval 6"/>
            <p:cNvSpPr/>
            <p:nvPr/>
          </p:nvSpPr>
          <p:spPr>
            <a:xfrm>
              <a:off x="6228184" y="3078485"/>
              <a:ext cx="792088" cy="504056"/>
            </a:xfrm>
            <a:prstGeom prst="ellipse">
              <a:avLst/>
            </a:prstGeom>
            <a:noFill/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3300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658819" y="4149080"/>
              <a:ext cx="648072" cy="432048"/>
            </a:xfrm>
            <a:prstGeom prst="ellipse">
              <a:avLst/>
            </a:prstGeom>
            <a:noFill/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63300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10800000" flipV="1">
              <a:off x="6722718" y="2060848"/>
              <a:ext cx="1377675" cy="1008112"/>
            </a:xfrm>
            <a:prstGeom prst="straightConnector1">
              <a:avLst/>
            </a:prstGeom>
            <a:ln w="19050">
              <a:solidFill>
                <a:srgbClr val="66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>
              <a:off x="7236296" y="3068962"/>
              <a:ext cx="2088234" cy="72006"/>
            </a:xfrm>
            <a:prstGeom prst="straightConnector1">
              <a:avLst/>
            </a:prstGeom>
            <a:ln w="19050">
              <a:solidFill>
                <a:srgbClr val="66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7092280" y="1268760"/>
              <a:ext cx="1872208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rgbClr val="663300"/>
                  </a:solidFill>
                </a:rPr>
                <a:t>Current </a:t>
              </a:r>
            </a:p>
            <a:p>
              <a:pPr algn="r"/>
              <a:r>
                <a:rPr lang="en-US" sz="2000" b="1" dirty="0" smtClean="0">
                  <a:solidFill>
                    <a:srgbClr val="663300"/>
                  </a:solidFill>
                </a:rPr>
                <a:t>focus areas</a:t>
              </a:r>
              <a:endParaRPr lang="en-US" sz="2000" b="1" dirty="0">
                <a:solidFill>
                  <a:srgbClr val="663300"/>
                </a:solidFill>
              </a:endParaRPr>
            </a:p>
          </p:txBody>
        </p:sp>
      </p:grpSp>
      <p:sp>
        <p:nvSpPr>
          <p:cNvPr id="12" name="Rectangle 14"/>
          <p:cNvSpPr txBox="1">
            <a:spLocks noChangeArrowheads="1"/>
          </p:cNvSpPr>
          <p:nvPr/>
        </p:nvSpPr>
        <p:spPr>
          <a:xfrm>
            <a:off x="0" y="6477000"/>
            <a:ext cx="5791200" cy="381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ヒラギノ角ゴ Pro W3" pitchFamily="-3" charset="-128"/>
                <a:cs typeface="+mn-cs"/>
              </a:rPr>
              <a:t>AECL - OFFICIAL USE ONLY / À USAGE EXCLUSIF - EACL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ヒラギノ角ゴ Pro W3" pitchFamily="-3" charset="-128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924800" cy="4724400"/>
          </a:xfrm>
        </p:spPr>
        <p:txBody>
          <a:bodyPr/>
          <a:lstStyle/>
          <a:p>
            <a:r>
              <a:rPr lang="en-US" dirty="0" smtClean="0"/>
              <a:t>Fukushima is an extraordinary event that will leave its impact on the nuclear industry in the form of lessons learned and new safety improvements;</a:t>
            </a:r>
          </a:p>
          <a:p>
            <a:r>
              <a:rPr lang="en-US" dirty="0" smtClean="0"/>
              <a:t>With a few exceptions the use of nuclear power to general electricity will continue (but with some delays);</a:t>
            </a:r>
          </a:p>
          <a:p>
            <a:r>
              <a:rPr lang="en-US" dirty="0" smtClean="0"/>
              <a:t>The key factor that will affect </a:t>
            </a:r>
            <a:r>
              <a:rPr lang="en-US" dirty="0" err="1" smtClean="0"/>
              <a:t>nuclear’s</a:t>
            </a:r>
            <a:r>
              <a:rPr lang="en-US" dirty="0" smtClean="0"/>
              <a:t> future will be economics (China and India will be leaders);</a:t>
            </a:r>
          </a:p>
          <a:p>
            <a:r>
              <a:rPr lang="en-US" dirty="0" smtClean="0"/>
              <a:t>Over the next few years subsidies to </a:t>
            </a:r>
            <a:r>
              <a:rPr lang="en-US" dirty="0" err="1" smtClean="0"/>
              <a:t>renewables</a:t>
            </a:r>
            <a:r>
              <a:rPr lang="en-US" dirty="0" smtClean="0"/>
              <a:t> will be significantly reduced and the playing field will be leveled;</a:t>
            </a:r>
          </a:p>
          <a:p>
            <a:r>
              <a:rPr lang="en-US" smtClean="0"/>
              <a:t>Nuclear </a:t>
            </a:r>
            <a:r>
              <a:rPr lang="en-US" dirty="0" smtClean="0"/>
              <a:t>will continue to be a key player.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AECL - OFFICIAL USE ONLY / À USAGE EXCLUSIF - EACL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374FB6-B2AF-4969-BFB8-9A639A56D7B9}" type="slidenum">
              <a:rPr lang="en-US" smtClean="0"/>
              <a:pPr/>
              <a:t>28</a:t>
            </a:fld>
            <a:endParaRPr lang="en-US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1"/>
          <p:cNvSpPr>
            <a:spLocks noGrp="1"/>
          </p:cNvSpPr>
          <p:nvPr>
            <p:ph type="ftr" sz="quarter" idx="4294967295"/>
          </p:nvPr>
        </p:nvSpPr>
        <p:spPr bwMode="auto">
          <a:xfrm>
            <a:off x="7924800" y="6553200"/>
            <a:ext cx="1219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800">
                <a:cs typeface="Times New Roman" pitchFamily="18" charset="0"/>
              </a:rPr>
              <a:t>OFFICIAL USE ONLY</a:t>
            </a:r>
          </a:p>
        </p:txBody>
      </p:sp>
      <p:sp>
        <p:nvSpPr>
          <p:cNvPr id="12291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6800" y="5943600"/>
            <a:ext cx="457200" cy="304800"/>
          </a:xfrm>
          <a:noFill/>
        </p:spPr>
        <p:txBody>
          <a:bodyPr/>
          <a:lstStyle/>
          <a:p>
            <a:fld id="{40F3A1CA-7443-4D2B-9386-AC748665E716}" type="slidenum">
              <a:rPr lang="en-US" sz="1200" smtClean="0"/>
              <a:pPr/>
              <a:t>29</a:t>
            </a:fld>
            <a:endParaRPr lang="en-US" sz="1200" smtClean="0"/>
          </a:p>
        </p:txBody>
      </p:sp>
      <p:pic>
        <p:nvPicPr>
          <p:cNvPr id="12292" name="Picture 6" descr="O:\Marketing_&amp;_Business_Development\Logos\english_flyingA_AECL_bl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52600"/>
            <a:ext cx="4953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4648200" y="3657600"/>
            <a:ext cx="40386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AECL Branch Office Cernavoda,</a:t>
            </a:r>
          </a:p>
          <a:p>
            <a:r>
              <a:rPr lang="en-US" sz="2000"/>
              <a:t>6, Medgidiei St. </a:t>
            </a:r>
          </a:p>
          <a:p>
            <a:r>
              <a:rPr lang="en-US" sz="2000"/>
              <a:t>905200 Cernavoda – Romania</a:t>
            </a:r>
          </a:p>
          <a:p>
            <a:r>
              <a:rPr lang="en-US" b="1"/>
              <a:t>www.aecl.ca</a:t>
            </a:r>
          </a:p>
          <a:p>
            <a:endParaRPr lang="en-US" sz="2000"/>
          </a:p>
          <a:p>
            <a:r>
              <a:rPr lang="en-US" sz="2000"/>
              <a:t>Tel: +40 241 239 031</a:t>
            </a:r>
          </a:p>
          <a:p>
            <a:r>
              <a:rPr lang="en-US" sz="2000"/>
              <a:t>Fax: +40 241 235 085</a:t>
            </a:r>
          </a:p>
          <a:p>
            <a:endParaRPr lang="en-US" sz="2000"/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609600" y="3733800"/>
            <a:ext cx="40386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AECL Bucharest Office,</a:t>
            </a:r>
          </a:p>
          <a:p>
            <a:r>
              <a:rPr lang="en-US" sz="2000"/>
              <a:t>95-99 Polona Street,</a:t>
            </a:r>
          </a:p>
          <a:p>
            <a:r>
              <a:rPr lang="en-US" sz="2000"/>
              <a:t>Floor 2, Sector 1</a:t>
            </a:r>
          </a:p>
          <a:p>
            <a:r>
              <a:rPr lang="en-US" sz="2000"/>
              <a:t>010496  Bucharest – Romania</a:t>
            </a:r>
          </a:p>
          <a:p>
            <a:endParaRPr lang="en-US" sz="2000"/>
          </a:p>
          <a:p>
            <a:r>
              <a:rPr lang="en-US" sz="2000"/>
              <a:t>Tel: +40 21 410 44 60</a:t>
            </a:r>
          </a:p>
          <a:p>
            <a:r>
              <a:rPr lang="en-US" sz="2000"/>
              <a:t>Fax: +40 21 410 55 57</a:t>
            </a:r>
          </a:p>
          <a:p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CL-OFFICIAL_USE_ONLY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 Black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AECL-OFFICIAL_USE_ONLY</Template>
  <TotalTime>2984</TotalTime>
  <Words>1570</Words>
  <Application>Microsoft Office PowerPoint</Application>
  <PresentationFormat>On-screen Show (4:3)</PresentationFormat>
  <Paragraphs>320</Paragraphs>
  <Slides>29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AECL-OFFICIAL_USE_ONLY</vt:lpstr>
      <vt:lpstr>CorelPhotoPaint.Image.7</vt:lpstr>
      <vt:lpstr>Changing the Energy Paradigm?  the Impact of Fukushima on the future of Nuclear Power</vt:lpstr>
      <vt:lpstr>Outline</vt:lpstr>
      <vt:lpstr>  Background</vt:lpstr>
      <vt:lpstr>EC6 Reference Plant Layout</vt:lpstr>
      <vt:lpstr>EC6/C6 Design Features</vt:lpstr>
      <vt:lpstr>EC6 Schematic</vt:lpstr>
      <vt:lpstr>Passive Features</vt:lpstr>
      <vt:lpstr>Slide 8</vt:lpstr>
      <vt:lpstr>EC6 Thermosyphoning Schematic</vt:lpstr>
      <vt:lpstr>Loss of Power - Heat Sinks for EC6</vt:lpstr>
      <vt:lpstr>EC6 Safety Summary</vt:lpstr>
      <vt:lpstr>The Impact of Fukushima on the Future of Nuclear Power</vt:lpstr>
      <vt:lpstr>Anticipated World Population </vt:lpstr>
      <vt:lpstr>Population Growth in Major Regions</vt:lpstr>
      <vt:lpstr>Global Primary Energy Intensity</vt:lpstr>
      <vt:lpstr>Changes in residential electricity demand:   United States example</vt:lpstr>
      <vt:lpstr>World Overall Primary Energy Demand</vt:lpstr>
      <vt:lpstr>Where electricity consumption growth will come from</vt:lpstr>
      <vt:lpstr>Electrification of developing regions</vt:lpstr>
      <vt:lpstr>Meeting Future Energy Needs</vt:lpstr>
      <vt:lpstr>World Electricity Generation to 2035</vt:lpstr>
      <vt:lpstr>U.S. Generating Capacity to 2035</vt:lpstr>
      <vt:lpstr>Where we were….. Where we are going…..</vt:lpstr>
      <vt:lpstr>Nuclear Power – Part of our urban landscape</vt:lpstr>
      <vt:lpstr>A modest design step, a large performance step</vt:lpstr>
      <vt:lpstr>Future options</vt:lpstr>
      <vt:lpstr>CANDU advanced fuel cycles</vt:lpstr>
      <vt:lpstr>Summary</vt:lpstr>
      <vt:lpstr>Slide 29</vt:lpstr>
    </vt:vector>
  </TitlesOfParts>
  <Company>AECL_EACL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Enhanced CANDU 6 severe accident scenarios</dc:title>
  <dc:creator>Justin Hannah</dc:creator>
  <cp:lastModifiedBy>John Saroudis</cp:lastModifiedBy>
  <cp:revision>225</cp:revision>
  <dcterms:created xsi:type="dcterms:W3CDTF">2011-04-11T14:19:37Z</dcterms:created>
  <dcterms:modified xsi:type="dcterms:W3CDTF">2011-06-27T16:37:02Z</dcterms:modified>
</cp:coreProperties>
</file>